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78"/>
  </p:notesMasterIdLst>
  <p:sldIdLst>
    <p:sldId id="312" r:id="rId3"/>
    <p:sldId id="309" r:id="rId4"/>
    <p:sldId id="322" r:id="rId5"/>
    <p:sldId id="323" r:id="rId6"/>
    <p:sldId id="260" r:id="rId7"/>
    <p:sldId id="325" r:id="rId8"/>
    <p:sldId id="327" r:id="rId9"/>
    <p:sldId id="326" r:id="rId10"/>
    <p:sldId id="362" r:id="rId11"/>
    <p:sldId id="363" r:id="rId12"/>
    <p:sldId id="328" r:id="rId13"/>
    <p:sldId id="361" r:id="rId14"/>
    <p:sldId id="331" r:id="rId15"/>
    <p:sldId id="370" r:id="rId16"/>
    <p:sldId id="374" r:id="rId17"/>
    <p:sldId id="373" r:id="rId18"/>
    <p:sldId id="371" r:id="rId19"/>
    <p:sldId id="372" r:id="rId20"/>
    <p:sldId id="375" r:id="rId21"/>
    <p:sldId id="376" r:id="rId22"/>
    <p:sldId id="377" r:id="rId23"/>
    <p:sldId id="379" r:id="rId24"/>
    <p:sldId id="380" r:id="rId25"/>
    <p:sldId id="378" r:id="rId26"/>
    <p:sldId id="383" r:id="rId27"/>
    <p:sldId id="384" r:id="rId28"/>
    <p:sldId id="385" r:id="rId29"/>
    <p:sldId id="381" r:id="rId30"/>
    <p:sldId id="382" r:id="rId31"/>
    <p:sldId id="386" r:id="rId32"/>
    <p:sldId id="387" r:id="rId33"/>
    <p:sldId id="388" r:id="rId34"/>
    <p:sldId id="389" r:id="rId35"/>
    <p:sldId id="390" r:id="rId36"/>
    <p:sldId id="391" r:id="rId37"/>
    <p:sldId id="392" r:id="rId38"/>
    <p:sldId id="393" r:id="rId39"/>
    <p:sldId id="395" r:id="rId40"/>
    <p:sldId id="394" r:id="rId41"/>
    <p:sldId id="396" r:id="rId42"/>
    <p:sldId id="397" r:id="rId43"/>
    <p:sldId id="398" r:id="rId44"/>
    <p:sldId id="399" r:id="rId45"/>
    <p:sldId id="400" r:id="rId46"/>
    <p:sldId id="401" r:id="rId47"/>
    <p:sldId id="402" r:id="rId48"/>
    <p:sldId id="403" r:id="rId49"/>
    <p:sldId id="404" r:id="rId50"/>
    <p:sldId id="405" r:id="rId51"/>
    <p:sldId id="406" r:id="rId52"/>
    <p:sldId id="329" r:id="rId53"/>
    <p:sldId id="364" r:id="rId54"/>
    <p:sldId id="332" r:id="rId55"/>
    <p:sldId id="334" r:id="rId56"/>
    <p:sldId id="333" r:id="rId57"/>
    <p:sldId id="335" r:id="rId58"/>
    <p:sldId id="337" r:id="rId59"/>
    <p:sldId id="338" r:id="rId60"/>
    <p:sldId id="339" r:id="rId61"/>
    <p:sldId id="341" r:id="rId62"/>
    <p:sldId id="342" r:id="rId63"/>
    <p:sldId id="343" r:id="rId64"/>
    <p:sldId id="344" r:id="rId65"/>
    <p:sldId id="345" r:id="rId66"/>
    <p:sldId id="354" r:id="rId67"/>
    <p:sldId id="346" r:id="rId68"/>
    <p:sldId id="347" r:id="rId69"/>
    <p:sldId id="348" r:id="rId70"/>
    <p:sldId id="349" r:id="rId71"/>
    <p:sldId id="350" r:id="rId72"/>
    <p:sldId id="351" r:id="rId73"/>
    <p:sldId id="355" r:id="rId74"/>
    <p:sldId id="356" r:id="rId75"/>
    <p:sldId id="360" r:id="rId76"/>
    <p:sldId id="357" r:id="rId7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im9366cDfsmPADFcYSl1+6HAn7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9858" autoAdjust="0"/>
  </p:normalViewPr>
  <p:slideViewPr>
    <p:cSldViewPr snapToGrid="0">
      <p:cViewPr>
        <p:scale>
          <a:sx n="66" d="100"/>
          <a:sy n="66" d="100"/>
        </p:scale>
        <p:origin x="684" y="-3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areaChart>
        <c:grouping val="standard"/>
        <c:varyColors val="0"/>
        <c:ser>
          <c:idx val="1"/>
          <c:order val="1"/>
          <c:tx>
            <c:strRef>
              <c:f>Sheet1!$C$1</c:f>
              <c:strCache>
                <c:ptCount val="1"/>
                <c:pt idx="0">
                  <c:v>r²2</c:v>
                </c:pt>
              </c:strCache>
            </c:strRef>
          </c:tx>
          <c:spPr>
            <a:solidFill>
              <a:schemeClr val="accent6"/>
            </a:solidFill>
            <a:ln>
              <a:noFill/>
            </a:ln>
            <a:effectLst/>
          </c:spPr>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Sheet1!$C$2:$C$8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1-3A25-4E79-B2E9-96675A202DFA}"/>
            </c:ext>
          </c:extLst>
        </c:ser>
        <c:dLbls>
          <c:showLegendKey val="0"/>
          <c:showVal val="0"/>
          <c:showCatName val="0"/>
          <c:showSerName val="0"/>
          <c:showPercent val="0"/>
          <c:showBubbleSize val="0"/>
        </c:dLbls>
        <c:axId val="128348944"/>
        <c:axId val="128351344"/>
      </c:areaChart>
      <c:barChart>
        <c:barDir val="col"/>
        <c:grouping val="clustered"/>
        <c:varyColors val="0"/>
        <c:ser>
          <c:idx val="0"/>
          <c:order val="0"/>
          <c:tx>
            <c:strRef>
              <c:f>Sheet1!$B$1</c:f>
              <c:strCache>
                <c:ptCount val="1"/>
                <c:pt idx="0">
                  <c:v>R²</c:v>
                </c:pt>
              </c:strCache>
            </c:strRef>
          </c:tx>
          <c:spPr>
            <a:solidFill>
              <a:schemeClr val="accent6">
                <a:shade val="65000"/>
              </a:schemeClr>
            </a:solidFill>
            <a:ln>
              <a:noFill/>
            </a:ln>
            <a:effectLst/>
          </c:spPr>
          <c:invertIfNegative val="0"/>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Sheet1!$B$2:$B$8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19"/>
        <c:overlap val="-27"/>
        <c:axId val="128348944"/>
        <c:axId val="128351344"/>
      </c:barChart>
      <c:lineChart>
        <c:grouping val="standard"/>
        <c:varyColors val="0"/>
        <c:ser>
          <c:idx val="2"/>
          <c:order val="2"/>
          <c:tx>
            <c:strRef>
              <c:f>Sheet1!$D$1</c:f>
              <c:strCache>
                <c:ptCount val="1"/>
                <c:pt idx="0">
                  <c:v>r²3</c:v>
                </c:pt>
              </c:strCache>
            </c:strRef>
          </c:tx>
          <c:spPr>
            <a:ln w="28575" cap="rnd">
              <a:solidFill>
                <a:schemeClr val="accent6">
                  <a:tint val="65000"/>
                </a:schemeClr>
              </a:solidFill>
              <a:round/>
            </a:ln>
            <a:effectLst/>
          </c:spPr>
          <c:marker>
            <c:symbol val="none"/>
          </c:marker>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Sheet1!$D$2:$D$8</c:f>
              <c:numCache>
                <c:formatCode>General</c:formatCode>
                <c:ptCount val="7"/>
                <c:pt idx="0">
                  <c:v>12</c:v>
                </c:pt>
                <c:pt idx="1">
                  <c:v>19</c:v>
                </c:pt>
                <c:pt idx="2">
                  <c:v>21</c:v>
                </c:pt>
                <c:pt idx="3">
                  <c:v>22</c:v>
                </c:pt>
                <c:pt idx="4">
                  <c:v>16</c:v>
                </c:pt>
                <c:pt idx="5">
                  <c:v>17</c:v>
                </c:pt>
                <c:pt idx="6">
                  <c:v>12</c:v>
                </c:pt>
              </c:numCache>
            </c:numRef>
          </c:val>
          <c:smooth val="0"/>
          <c:extLst>
            <c:ext xmlns:c16="http://schemas.microsoft.com/office/drawing/2014/chart" uri="{C3380CC4-5D6E-409C-BE32-E72D297353CC}">
              <c16:uniqueId val="{00000002-3A25-4E79-B2E9-96675A202DFA}"/>
            </c:ext>
          </c:extLst>
        </c:ser>
        <c:dLbls>
          <c:showLegendKey val="0"/>
          <c:showVal val="0"/>
          <c:showCatName val="0"/>
          <c:showSerName val="0"/>
          <c:showPercent val="0"/>
          <c:showBubbleSize val="0"/>
        </c:dLbls>
        <c:marker val="1"/>
        <c:smooth val="0"/>
        <c:axId val="128348944"/>
        <c:axId val="128351344"/>
      </c:lineChart>
      <c:catAx>
        <c:axId val="128348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28348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Sheet1!$B$2:$B$8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Sheet1!$B$2:$B$8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Sheet1!$A$2:$A$9</c:f>
              <c:strCache>
                <c:ptCount val="8"/>
                <c:pt idx="0">
                  <c:v>AGBoost Standard</c:v>
                </c:pt>
                <c:pt idx="1">
                  <c:v>AGBoost Optimis´e (Algorithme G´en´etique)</c:v>
                </c:pt>
                <c:pt idx="2">
                  <c:v>Regression a Moyenne Quadratique</c:v>
                </c:pt>
                <c:pt idx="3">
                  <c:v>R´egression Quantile Segment´ee</c:v>
                </c:pt>
                <c:pt idx="4">
                  <c:v>R´eseau de Neurones avec ZILN</c:v>
                </c:pt>
                <c:pt idx="5">
                  <c:v>XGBoost Tweedie</c:v>
                </c:pt>
                <c:pt idx="6">
                  <c:v>Pr´ediction Segment´ee en Deux Phases</c:v>
                </c:pt>
                <c:pt idx="7">
                  <c:v>XGBoost avec Perte Logarithmique</c:v>
                </c:pt>
              </c:strCache>
            </c:strRef>
          </c:cat>
          <c:val>
            <c:numRef>
              <c:f>Sheet1!$B$2:$B$9</c:f>
              <c:numCache>
                <c:formatCode>General</c:formatCode>
                <c:ptCount val="8"/>
                <c:pt idx="0">
                  <c:v>12</c:v>
                </c:pt>
                <c:pt idx="1">
                  <c:v>19</c:v>
                </c:pt>
                <c:pt idx="2">
                  <c:v>21</c:v>
                </c:pt>
                <c:pt idx="3">
                  <c:v>61</c:v>
                </c:pt>
                <c:pt idx="4">
                  <c:v>22</c:v>
                </c:pt>
                <c:pt idx="5">
                  <c:v>16</c:v>
                </c:pt>
                <c:pt idx="6">
                  <c:v>17</c:v>
                </c:pt>
                <c:pt idx="7">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Sheet1!$A$2:$A$9</c:f>
              <c:strCache>
                <c:ptCount val="8"/>
                <c:pt idx="0">
                  <c:v>AGBoost Standard</c:v>
                </c:pt>
                <c:pt idx="1">
                  <c:v>AGBoost Optimis´e (Algorithme G´en´etique)</c:v>
                </c:pt>
                <c:pt idx="2">
                  <c:v>Regression a Moyenne Quadratique</c:v>
                </c:pt>
                <c:pt idx="3">
                  <c:v>R´egression Quantile Segment´ee</c:v>
                </c:pt>
                <c:pt idx="4">
                  <c:v>R´eseau de Neurones avec ZILN</c:v>
                </c:pt>
                <c:pt idx="5">
                  <c:v>XGBoost Tweedie</c:v>
                </c:pt>
                <c:pt idx="6">
                  <c:v>Pr´ediction Segment´ee en Deux Phases</c:v>
                </c:pt>
                <c:pt idx="7">
                  <c:v>XGBoost avec Perte Logarithmique</c:v>
                </c:pt>
              </c:strCache>
            </c:strRef>
          </c:cat>
          <c:val>
            <c:numRef>
              <c:f>Sheet1!$B$2:$B$9</c:f>
              <c:numCache>
                <c:formatCode>General</c:formatCode>
                <c:ptCount val="8"/>
                <c:pt idx="0">
                  <c:v>12</c:v>
                </c:pt>
                <c:pt idx="1">
                  <c:v>19</c:v>
                </c:pt>
                <c:pt idx="2">
                  <c:v>21</c:v>
                </c:pt>
                <c:pt idx="3">
                  <c:v>61</c:v>
                </c:pt>
                <c:pt idx="4">
                  <c:v>22</c:v>
                </c:pt>
                <c:pt idx="5">
                  <c:v>16</c:v>
                </c:pt>
                <c:pt idx="6">
                  <c:v>17</c:v>
                </c:pt>
                <c:pt idx="7">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Sheet1!$B$2:$B$8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fr-FR"/>
        </a:p>
      </c:txPr>
    </c:title>
    <c:autoTitleDeleted val="0"/>
    <c:plotArea>
      <c:layout/>
      <c:barChart>
        <c:barDir val="col"/>
        <c:grouping val="clustered"/>
        <c:varyColors val="0"/>
        <c:ser>
          <c:idx val="0"/>
          <c:order val="0"/>
          <c:tx>
            <c:strRef>
              <c:f>Sheet1!$B$1</c:f>
              <c:strCache>
                <c:ptCount val="1"/>
                <c:pt idx="0">
                  <c:v>R²</c:v>
                </c:pt>
              </c:strCache>
            </c:strRef>
          </c:tx>
          <c:spPr>
            <a:solidFill>
              <a:schemeClr val="accent6"/>
            </a:solidFill>
            <a:ln>
              <a:noFill/>
            </a:ln>
            <a:effectLst/>
          </c:spPr>
          <c:invertIfNegative val="0"/>
          <c:cat>
            <c:strRef>
              <c:f>Sheet1!$A$2:$A$8</c:f>
              <c:strCache>
                <c:ptCount val="7"/>
                <c:pt idx="0">
                  <c:v>AGBoost Standard</c:v>
                </c:pt>
                <c:pt idx="1">
                  <c:v>AGBoost Optimis´e (Algorithme G´en´etique)</c:v>
                </c:pt>
                <c:pt idx="2">
                  <c:v>Regression a Moyenne Quadratique</c:v>
                </c:pt>
                <c:pt idx="3">
                  <c:v>R´eseau de Neurones avec ZILN</c:v>
                </c:pt>
                <c:pt idx="4">
                  <c:v>XGBoost Tweedie</c:v>
                </c:pt>
                <c:pt idx="5">
                  <c:v>Pr´ediction Segment´ee en Deux Phases</c:v>
                </c:pt>
                <c:pt idx="6">
                  <c:v>XGBoost avec Perte Logarithmique</c:v>
                </c:pt>
              </c:strCache>
            </c:strRef>
          </c:cat>
          <c:val>
            <c:numRef>
              <c:f>Sheet1!$B$2:$B$8</c:f>
              <c:numCache>
                <c:formatCode>General</c:formatCode>
                <c:ptCount val="7"/>
                <c:pt idx="0">
                  <c:v>12</c:v>
                </c:pt>
                <c:pt idx="1">
                  <c:v>19</c:v>
                </c:pt>
                <c:pt idx="2">
                  <c:v>21</c:v>
                </c:pt>
                <c:pt idx="3">
                  <c:v>22</c:v>
                </c:pt>
                <c:pt idx="4">
                  <c:v>16</c:v>
                </c:pt>
                <c:pt idx="5">
                  <c:v>17</c:v>
                </c:pt>
                <c:pt idx="6">
                  <c:v>12</c:v>
                </c:pt>
              </c:numCache>
            </c:numRef>
          </c:val>
          <c:extLst>
            <c:ext xmlns:c16="http://schemas.microsoft.com/office/drawing/2014/chart" uri="{C3380CC4-5D6E-409C-BE32-E72D297353CC}">
              <c16:uniqueId val="{00000000-3A25-4E79-B2E9-96675A202DFA}"/>
            </c:ext>
          </c:extLst>
        </c:ser>
        <c:dLbls>
          <c:showLegendKey val="0"/>
          <c:showVal val="0"/>
          <c:showCatName val="0"/>
          <c:showSerName val="0"/>
          <c:showPercent val="0"/>
          <c:showBubbleSize val="0"/>
        </c:dLbls>
        <c:gapWidth val="247"/>
        <c:overlap val="-27"/>
        <c:axId val="128348944"/>
        <c:axId val="128351344"/>
      </c:barChart>
      <c:catAx>
        <c:axId val="128348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fr-FR"/>
          </a:p>
        </c:txPr>
        <c:crossAx val="128351344"/>
        <c:crosses val="autoZero"/>
        <c:auto val="1"/>
        <c:lblAlgn val="ctr"/>
        <c:lblOffset val="100"/>
        <c:noMultiLvlLbl val="0"/>
      </c:catAx>
      <c:valAx>
        <c:axId val="1283513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crossAx val="128348944"/>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fr-FR"/>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94B7F7-1AEA-4D63-B37A-1BB7304BBDAB}" type="doc">
      <dgm:prSet loTypeId="urn:microsoft.com/office/officeart/2005/8/layout/process1" loCatId="process" qsTypeId="urn:microsoft.com/office/officeart/2005/8/quickstyle/simple2" qsCatId="simple" csTypeId="urn:microsoft.com/office/officeart/2005/8/colors/accent1_2" csCatId="accent1" phldr="1"/>
      <dgm:spPr/>
      <dgm:t>
        <a:bodyPr/>
        <a:lstStyle/>
        <a:p>
          <a:endParaRPr lang="fr-FR"/>
        </a:p>
      </dgm:t>
    </dgm:pt>
    <dgm:pt modelId="{5A6E5DD6-66F8-461B-A471-56204B89D45B}">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a:t>AGBOOST</a:t>
          </a:r>
        </a:p>
      </dgm:t>
    </dgm:pt>
    <dgm:pt modelId="{21CD7045-F7DB-48C1-8E5F-F95EACBED12C}" type="parTrans" cxnId="{960CBBD8-7ACC-43FD-86FE-84147FFF75A9}">
      <dgm:prSet/>
      <dgm:spPr/>
      <dgm:t>
        <a:bodyPr/>
        <a:lstStyle/>
        <a:p>
          <a:endParaRPr lang="fr-FR"/>
        </a:p>
      </dgm:t>
    </dgm:pt>
    <dgm:pt modelId="{8E0F0918-26EC-45B1-830F-8BAD9827DBDC}" type="sibTrans" cxnId="{960CBBD8-7ACC-43FD-86FE-84147FFF75A9}">
      <dgm:prSet/>
      <dgm:spPr/>
      <dgm:t>
        <a:bodyPr/>
        <a:lstStyle/>
        <a:p>
          <a:endParaRPr lang="fr-FR"/>
        </a:p>
      </dgm:t>
    </dgm:pt>
    <dgm:pt modelId="{F7B2D0D8-38F5-48FD-AABD-47D516EF57AA}">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fr-FR" dirty="0" err="1"/>
            <a:t>feature</a:t>
          </a:r>
          <a:r>
            <a:rPr lang="fr-FR" dirty="0"/>
            <a:t> importance</a:t>
          </a:r>
        </a:p>
      </dgm:t>
    </dgm:pt>
    <dgm:pt modelId="{FF128507-7B60-42BA-A856-F1F4361ABFF3}" type="parTrans" cxnId="{872C29C8-A3BD-4C63-B9E4-D3821A5123DB}">
      <dgm:prSet/>
      <dgm:spPr/>
      <dgm:t>
        <a:bodyPr/>
        <a:lstStyle/>
        <a:p>
          <a:endParaRPr lang="fr-FR"/>
        </a:p>
      </dgm:t>
    </dgm:pt>
    <dgm:pt modelId="{36FC4613-0FE4-4721-9567-F0EABE0C5BBE}" type="sibTrans" cxnId="{872C29C8-A3BD-4C63-B9E4-D3821A5123DB}">
      <dgm:prSet/>
      <dgm:spPr/>
      <dgm:t>
        <a:bodyPr/>
        <a:lstStyle/>
        <a:p>
          <a:endParaRPr lang="fr-FR"/>
        </a:p>
      </dgm:t>
    </dgm:pt>
    <dgm:pt modelId="{65BD6E76-C5A4-4AA4-BFED-2313A9C9EFA5}">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fr-FR" dirty="0"/>
            <a:t>AGBOOST</a:t>
          </a:r>
        </a:p>
      </dgm:t>
    </dgm:pt>
    <dgm:pt modelId="{2793206F-C215-48D0-AF2F-8CB6AD01466D}" type="parTrans" cxnId="{1BBC3AA3-698C-4BC3-9452-80A3C90C1B23}">
      <dgm:prSet/>
      <dgm:spPr/>
      <dgm:t>
        <a:bodyPr/>
        <a:lstStyle/>
        <a:p>
          <a:endParaRPr lang="fr-FR"/>
        </a:p>
      </dgm:t>
    </dgm:pt>
    <dgm:pt modelId="{F264E2E3-36C1-43D4-AC49-9289C9F3418D}" type="sibTrans" cxnId="{1BBC3AA3-698C-4BC3-9452-80A3C90C1B23}">
      <dgm:prSet/>
      <dgm:spPr/>
      <dgm:t>
        <a:bodyPr/>
        <a:lstStyle/>
        <a:p>
          <a:endParaRPr lang="fr-FR"/>
        </a:p>
      </dgm:t>
    </dgm:pt>
    <dgm:pt modelId="{7816980C-9863-4E41-83E4-D7AAD63D98EC}" type="pres">
      <dgm:prSet presAssocID="{D794B7F7-1AEA-4D63-B37A-1BB7304BBDAB}" presName="Name0" presStyleCnt="0">
        <dgm:presLayoutVars>
          <dgm:dir/>
          <dgm:resizeHandles val="exact"/>
        </dgm:presLayoutVars>
      </dgm:prSet>
      <dgm:spPr/>
    </dgm:pt>
    <dgm:pt modelId="{62502D59-82C1-450D-9353-673CF3892E62}" type="pres">
      <dgm:prSet presAssocID="{5A6E5DD6-66F8-461B-A471-56204B89D45B}" presName="node" presStyleLbl="node1" presStyleIdx="0" presStyleCnt="3">
        <dgm:presLayoutVars>
          <dgm:bulletEnabled val="1"/>
        </dgm:presLayoutVars>
      </dgm:prSet>
      <dgm:spPr/>
    </dgm:pt>
    <dgm:pt modelId="{28CCE401-EDE3-49E0-B6F5-5B21E1B08D0D}" type="pres">
      <dgm:prSet presAssocID="{8E0F0918-26EC-45B1-830F-8BAD9827DBDC}" presName="sibTrans" presStyleLbl="sibTrans2D1" presStyleIdx="0" presStyleCnt="2"/>
      <dgm:spPr/>
    </dgm:pt>
    <dgm:pt modelId="{C96A21BA-115F-43CB-AD8D-9E4FA896D24F}" type="pres">
      <dgm:prSet presAssocID="{8E0F0918-26EC-45B1-830F-8BAD9827DBDC}" presName="connectorText" presStyleLbl="sibTrans2D1" presStyleIdx="0" presStyleCnt="2"/>
      <dgm:spPr/>
    </dgm:pt>
    <dgm:pt modelId="{26CE9060-6091-4B62-B6F3-A08D4B9E5DDF}" type="pres">
      <dgm:prSet presAssocID="{F7B2D0D8-38F5-48FD-AABD-47D516EF57AA}" presName="node" presStyleLbl="node1" presStyleIdx="1" presStyleCnt="3">
        <dgm:presLayoutVars>
          <dgm:bulletEnabled val="1"/>
        </dgm:presLayoutVars>
      </dgm:prSet>
      <dgm:spPr/>
    </dgm:pt>
    <dgm:pt modelId="{3BA531A0-E95C-4108-9920-20CD8010B041}" type="pres">
      <dgm:prSet presAssocID="{36FC4613-0FE4-4721-9567-F0EABE0C5BBE}" presName="sibTrans" presStyleLbl="sibTrans2D1" presStyleIdx="1" presStyleCnt="2"/>
      <dgm:spPr/>
    </dgm:pt>
    <dgm:pt modelId="{6284D828-B660-47A4-88DD-B1AE08BBF8BE}" type="pres">
      <dgm:prSet presAssocID="{36FC4613-0FE4-4721-9567-F0EABE0C5BBE}" presName="connectorText" presStyleLbl="sibTrans2D1" presStyleIdx="1" presStyleCnt="2"/>
      <dgm:spPr/>
    </dgm:pt>
    <dgm:pt modelId="{55CF651D-A31F-4C38-A450-3EA80E941CEC}" type="pres">
      <dgm:prSet presAssocID="{65BD6E76-C5A4-4AA4-BFED-2313A9C9EFA5}" presName="node" presStyleLbl="node1" presStyleIdx="2" presStyleCnt="3">
        <dgm:presLayoutVars>
          <dgm:bulletEnabled val="1"/>
        </dgm:presLayoutVars>
      </dgm:prSet>
      <dgm:spPr/>
    </dgm:pt>
  </dgm:ptLst>
  <dgm:cxnLst>
    <dgm:cxn modelId="{5936382D-6B4A-441D-A8D2-B64EDA459AA2}" type="presOf" srcId="{5A6E5DD6-66F8-461B-A471-56204B89D45B}" destId="{62502D59-82C1-450D-9353-673CF3892E62}" srcOrd="0" destOrd="0" presId="urn:microsoft.com/office/officeart/2005/8/layout/process1"/>
    <dgm:cxn modelId="{3DDF6232-231B-4B1E-B6BB-3F3A53CE402F}" type="presOf" srcId="{65BD6E76-C5A4-4AA4-BFED-2313A9C9EFA5}" destId="{55CF651D-A31F-4C38-A450-3EA80E941CEC}" srcOrd="0" destOrd="0" presId="urn:microsoft.com/office/officeart/2005/8/layout/process1"/>
    <dgm:cxn modelId="{68520938-D4D9-420B-9941-D9BC06929C53}" type="presOf" srcId="{8E0F0918-26EC-45B1-830F-8BAD9827DBDC}" destId="{C96A21BA-115F-43CB-AD8D-9E4FA896D24F}" srcOrd="1" destOrd="0" presId="urn:microsoft.com/office/officeart/2005/8/layout/process1"/>
    <dgm:cxn modelId="{2AF9085B-A41E-473D-A684-ADF9616105A1}" type="presOf" srcId="{36FC4613-0FE4-4721-9567-F0EABE0C5BBE}" destId="{3BA531A0-E95C-4108-9920-20CD8010B041}" srcOrd="0" destOrd="0" presId="urn:microsoft.com/office/officeart/2005/8/layout/process1"/>
    <dgm:cxn modelId="{9523CA5F-AE07-46B0-ABDF-E23EB213DF02}" type="presOf" srcId="{F7B2D0D8-38F5-48FD-AABD-47D516EF57AA}" destId="{26CE9060-6091-4B62-B6F3-A08D4B9E5DDF}" srcOrd="0" destOrd="0" presId="urn:microsoft.com/office/officeart/2005/8/layout/process1"/>
    <dgm:cxn modelId="{761A5E50-6162-465E-855F-3B46DDDF6B27}" type="presOf" srcId="{8E0F0918-26EC-45B1-830F-8BAD9827DBDC}" destId="{28CCE401-EDE3-49E0-B6F5-5B21E1B08D0D}" srcOrd="0" destOrd="0" presId="urn:microsoft.com/office/officeart/2005/8/layout/process1"/>
    <dgm:cxn modelId="{427B31A3-B6CE-4812-830E-10B5B2A41675}" type="presOf" srcId="{D794B7F7-1AEA-4D63-B37A-1BB7304BBDAB}" destId="{7816980C-9863-4E41-83E4-D7AAD63D98EC}" srcOrd="0" destOrd="0" presId="urn:microsoft.com/office/officeart/2005/8/layout/process1"/>
    <dgm:cxn modelId="{1BBC3AA3-698C-4BC3-9452-80A3C90C1B23}" srcId="{D794B7F7-1AEA-4D63-B37A-1BB7304BBDAB}" destId="{65BD6E76-C5A4-4AA4-BFED-2313A9C9EFA5}" srcOrd="2" destOrd="0" parTransId="{2793206F-C215-48D0-AF2F-8CB6AD01466D}" sibTransId="{F264E2E3-36C1-43D4-AC49-9289C9F3418D}"/>
    <dgm:cxn modelId="{B1EC1BA8-1CB2-4B63-8410-7A5F0301D83A}" type="presOf" srcId="{36FC4613-0FE4-4721-9567-F0EABE0C5BBE}" destId="{6284D828-B660-47A4-88DD-B1AE08BBF8BE}" srcOrd="1" destOrd="0" presId="urn:microsoft.com/office/officeart/2005/8/layout/process1"/>
    <dgm:cxn modelId="{872C29C8-A3BD-4C63-B9E4-D3821A5123DB}" srcId="{D794B7F7-1AEA-4D63-B37A-1BB7304BBDAB}" destId="{F7B2D0D8-38F5-48FD-AABD-47D516EF57AA}" srcOrd="1" destOrd="0" parTransId="{FF128507-7B60-42BA-A856-F1F4361ABFF3}" sibTransId="{36FC4613-0FE4-4721-9567-F0EABE0C5BBE}"/>
    <dgm:cxn modelId="{960CBBD8-7ACC-43FD-86FE-84147FFF75A9}" srcId="{D794B7F7-1AEA-4D63-B37A-1BB7304BBDAB}" destId="{5A6E5DD6-66F8-461B-A471-56204B89D45B}" srcOrd="0" destOrd="0" parTransId="{21CD7045-F7DB-48C1-8E5F-F95EACBED12C}" sibTransId="{8E0F0918-26EC-45B1-830F-8BAD9827DBDC}"/>
    <dgm:cxn modelId="{45FBFF79-A137-44DA-9BB2-2EEACF2ABE9E}" type="presParOf" srcId="{7816980C-9863-4E41-83E4-D7AAD63D98EC}" destId="{62502D59-82C1-450D-9353-673CF3892E62}" srcOrd="0" destOrd="0" presId="urn:microsoft.com/office/officeart/2005/8/layout/process1"/>
    <dgm:cxn modelId="{6AB8C390-9A35-46FF-9C8B-DD15A5A3A5E5}" type="presParOf" srcId="{7816980C-9863-4E41-83E4-D7AAD63D98EC}" destId="{28CCE401-EDE3-49E0-B6F5-5B21E1B08D0D}" srcOrd="1" destOrd="0" presId="urn:microsoft.com/office/officeart/2005/8/layout/process1"/>
    <dgm:cxn modelId="{74C486D6-22A2-4779-8FBA-BBCF921198E5}" type="presParOf" srcId="{28CCE401-EDE3-49E0-B6F5-5B21E1B08D0D}" destId="{C96A21BA-115F-43CB-AD8D-9E4FA896D24F}" srcOrd="0" destOrd="0" presId="urn:microsoft.com/office/officeart/2005/8/layout/process1"/>
    <dgm:cxn modelId="{9F0B8362-4571-48D2-9838-620A6DEDD0EF}" type="presParOf" srcId="{7816980C-9863-4E41-83E4-D7AAD63D98EC}" destId="{26CE9060-6091-4B62-B6F3-A08D4B9E5DDF}" srcOrd="2" destOrd="0" presId="urn:microsoft.com/office/officeart/2005/8/layout/process1"/>
    <dgm:cxn modelId="{C7242087-E851-41BB-8B1F-DA0B88309D6D}" type="presParOf" srcId="{7816980C-9863-4E41-83E4-D7AAD63D98EC}" destId="{3BA531A0-E95C-4108-9920-20CD8010B041}" srcOrd="3" destOrd="0" presId="urn:microsoft.com/office/officeart/2005/8/layout/process1"/>
    <dgm:cxn modelId="{802353DB-3AE1-4829-B10D-5A126B8B7E20}" type="presParOf" srcId="{3BA531A0-E95C-4108-9920-20CD8010B041}" destId="{6284D828-B660-47A4-88DD-B1AE08BBF8BE}" srcOrd="0" destOrd="0" presId="urn:microsoft.com/office/officeart/2005/8/layout/process1"/>
    <dgm:cxn modelId="{21F798EA-456B-474D-92D0-A437D1D6E3F1}" type="presParOf" srcId="{7816980C-9863-4E41-83E4-D7AAD63D98EC}" destId="{55CF651D-A31F-4C38-A450-3EA80E941CE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05" y="0"/>
          <a:ext cx="2392627" cy="938554"/>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AGBOOST</a:t>
          </a:r>
        </a:p>
      </dsp:txBody>
      <dsp:txXfrm>
        <a:off x="35494" y="27489"/>
        <a:ext cx="2337649" cy="883576"/>
      </dsp:txXfrm>
    </dsp:sp>
    <dsp:sp modelId="{28CCE401-EDE3-49E0-B6F5-5B21E1B08D0D}">
      <dsp:nvSpPr>
        <dsp:cNvPr id="0" name=""/>
        <dsp:cNvSpPr/>
      </dsp:nvSpPr>
      <dsp:spPr>
        <a:xfrm>
          <a:off x="2639895" y="172591"/>
          <a:ext cx="507237" cy="59337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fr-FR" sz="2100" kern="1200"/>
        </a:p>
      </dsp:txBody>
      <dsp:txXfrm>
        <a:off x="2639895" y="291265"/>
        <a:ext cx="355066" cy="356023"/>
      </dsp:txXfrm>
    </dsp:sp>
    <dsp:sp modelId="{26CE9060-6091-4B62-B6F3-A08D4B9E5DDF}">
      <dsp:nvSpPr>
        <dsp:cNvPr id="0" name=""/>
        <dsp:cNvSpPr/>
      </dsp:nvSpPr>
      <dsp:spPr>
        <a:xfrm>
          <a:off x="3357684" y="0"/>
          <a:ext cx="2392627" cy="938554"/>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feature</a:t>
          </a:r>
          <a:r>
            <a:rPr lang="fr-FR" sz="2600" kern="1200" dirty="0"/>
            <a:t> importance</a:t>
          </a:r>
        </a:p>
      </dsp:txBody>
      <dsp:txXfrm>
        <a:off x="3385173" y="27489"/>
        <a:ext cx="2337649" cy="883576"/>
      </dsp:txXfrm>
    </dsp:sp>
    <dsp:sp modelId="{3BA531A0-E95C-4108-9920-20CD8010B041}">
      <dsp:nvSpPr>
        <dsp:cNvPr id="0" name=""/>
        <dsp:cNvSpPr/>
      </dsp:nvSpPr>
      <dsp:spPr>
        <a:xfrm>
          <a:off x="5989574" y="172591"/>
          <a:ext cx="507237" cy="59337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fr-FR" sz="2100" kern="1200"/>
        </a:p>
      </dsp:txBody>
      <dsp:txXfrm>
        <a:off x="5989574" y="291265"/>
        <a:ext cx="355066" cy="356023"/>
      </dsp:txXfrm>
    </dsp:sp>
    <dsp:sp modelId="{55CF651D-A31F-4C38-A450-3EA80E941CEC}">
      <dsp:nvSpPr>
        <dsp:cNvPr id="0" name=""/>
        <dsp:cNvSpPr/>
      </dsp:nvSpPr>
      <dsp:spPr>
        <a:xfrm>
          <a:off x="6707363" y="0"/>
          <a:ext cx="2392627" cy="938554"/>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AGBOOST</a:t>
          </a:r>
        </a:p>
      </dsp:txBody>
      <dsp:txXfrm>
        <a:off x="6734852" y="27489"/>
        <a:ext cx="2337649" cy="8835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2D59-82C1-450D-9353-673CF3892E62}">
      <dsp:nvSpPr>
        <dsp:cNvPr id="0" name=""/>
        <dsp:cNvSpPr/>
      </dsp:nvSpPr>
      <dsp:spPr>
        <a:xfrm>
          <a:off x="8036"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50249" y="757394"/>
        <a:ext cx="2317659" cy="1356825"/>
      </dsp:txXfrm>
    </dsp:sp>
    <dsp:sp modelId="{28CCE401-EDE3-49E0-B6F5-5B21E1B08D0D}">
      <dsp:nvSpPr>
        <dsp:cNvPr id="0" name=""/>
        <dsp:cNvSpPr/>
      </dsp:nvSpPr>
      <dsp:spPr>
        <a:xfrm>
          <a:off x="265033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2650331" y="1257091"/>
        <a:ext cx="356469" cy="357431"/>
      </dsp:txXfrm>
    </dsp:sp>
    <dsp:sp modelId="{26CE9060-6091-4B62-B6F3-A08D4B9E5DDF}">
      <dsp:nvSpPr>
        <dsp:cNvPr id="0" name=""/>
        <dsp:cNvSpPr/>
      </dsp:nvSpPr>
      <dsp:spPr>
        <a:xfrm>
          <a:off x="3370957" y="715181"/>
          <a:ext cx="2402085" cy="1441251"/>
        </a:xfrm>
        <a:prstGeom prst="roundRect">
          <a:avLst>
            <a:gd name="adj" fmla="val 10000"/>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err="1"/>
            <a:t>feature</a:t>
          </a:r>
          <a:r>
            <a:rPr lang="fr-FR" sz="3200" kern="1200" dirty="0"/>
            <a:t> importance</a:t>
          </a:r>
        </a:p>
      </dsp:txBody>
      <dsp:txXfrm>
        <a:off x="3413170" y="757394"/>
        <a:ext cx="2317659" cy="1356825"/>
      </dsp:txXfrm>
    </dsp:sp>
    <dsp:sp modelId="{3BA531A0-E95C-4108-9920-20CD8010B041}">
      <dsp:nvSpPr>
        <dsp:cNvPr id="0" name=""/>
        <dsp:cNvSpPr/>
      </dsp:nvSpPr>
      <dsp:spPr>
        <a:xfrm>
          <a:off x="6013251" y="1137948"/>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a:off x="6013251" y="1257091"/>
        <a:ext cx="356469" cy="357431"/>
      </dsp:txXfrm>
    </dsp:sp>
    <dsp:sp modelId="{55CF651D-A31F-4C38-A450-3EA80E941CEC}">
      <dsp:nvSpPr>
        <dsp:cNvPr id="0" name=""/>
        <dsp:cNvSpPr/>
      </dsp:nvSpPr>
      <dsp:spPr>
        <a:xfrm>
          <a:off x="6733877" y="715181"/>
          <a:ext cx="2402085" cy="1441251"/>
        </a:xfrm>
        <a:prstGeom prst="roundRect">
          <a:avLst>
            <a:gd name="adj" fmla="val 10000"/>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AGBOOST</a:t>
          </a:r>
        </a:p>
      </dsp:txBody>
      <dsp:txXfrm>
        <a:off x="6776090" y="757394"/>
        <a:ext cx="2317659" cy="1356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Clr>
                <a:schemeClr val="dk1"/>
              </a:buClr>
              <a:buFont typeface="Arial"/>
              <a:buNone/>
            </a:pPr>
            <a:r>
              <a:rPr lang="fr-FR" dirty="0"/>
              <a:t>Avant commencer j’aimerai remercier tous ceux qui sont venus ici pour voir mon travail. J’</a:t>
            </a:r>
            <a:r>
              <a:rPr lang="fr-FR" dirty="0" err="1"/>
              <a:t>aimerie</a:t>
            </a:r>
            <a:r>
              <a:rPr lang="fr-FR" dirty="0"/>
              <a:t> remercier les membres du jury  d’avoir accepter de juger mon travail </a:t>
            </a:r>
            <a:r>
              <a:rPr lang="fr-FR" dirty="0" err="1"/>
              <a:t>madam</a:t>
            </a:r>
            <a:r>
              <a:rPr lang="fr-FR" dirty="0"/>
              <a:t>  El </a:t>
            </a:r>
            <a:r>
              <a:rPr lang="fr-FR" dirty="0" err="1"/>
              <a:t>bajta</a:t>
            </a:r>
            <a:r>
              <a:rPr lang="fr-FR" dirty="0"/>
              <a:t> et mon encadrant </a:t>
            </a:r>
            <a:r>
              <a:rPr lang="fr-FR" dirty="0" err="1"/>
              <a:t>intern</a:t>
            </a:r>
            <a:r>
              <a:rPr lang="fr-FR" dirty="0"/>
              <a:t> monsieur </a:t>
            </a:r>
            <a:r>
              <a:rPr lang="fr-FR" dirty="0" err="1"/>
              <a:t>adil</a:t>
            </a:r>
            <a:r>
              <a:rPr lang="fr-FR" dirty="0"/>
              <a:t> </a:t>
            </a:r>
            <a:r>
              <a:rPr lang="fr-FR" dirty="0" err="1"/>
              <a:t>elkabbaj</a:t>
            </a:r>
            <a:r>
              <a:rPr lang="fr-FR" dirty="0"/>
              <a:t> et mes encadrantes externe </a:t>
            </a:r>
            <a:r>
              <a:rPr lang="fr-FR" dirty="0" err="1"/>
              <a:t>mr</a:t>
            </a:r>
            <a:r>
              <a:rPr lang="fr-FR" dirty="0"/>
              <a:t> Ismail </a:t>
            </a:r>
            <a:r>
              <a:rPr lang="fr-FR" dirty="0" err="1"/>
              <a:t>BERADa</a:t>
            </a:r>
            <a:r>
              <a:rPr lang="fr-FR" dirty="0"/>
              <a:t> et </a:t>
            </a:r>
            <a:r>
              <a:rPr lang="fr-FR" dirty="0" err="1"/>
              <a:t>mr.</a:t>
            </a:r>
            <a:r>
              <a:rPr lang="fr-FR" dirty="0"/>
              <a:t> Youssef </a:t>
            </a:r>
            <a:r>
              <a:rPr lang="fr-FR" dirty="0" err="1"/>
              <a:t>iraqi</a:t>
            </a:r>
            <a:r>
              <a:rPr lang="fr-FR" dirty="0"/>
              <a:t> qui n’ont pas pu être parmi nous aujourd’hui, </a:t>
            </a:r>
          </a:p>
        </p:txBody>
      </p:sp>
      <p:sp>
        <p:nvSpPr>
          <p:cNvPr id="4" name="Espace réservé du numéro de diapositive 3"/>
          <p:cNvSpPr>
            <a:spLocks noGrp="1"/>
          </p:cNvSpPr>
          <p:nvPr>
            <p:ph type="sldNum" sz="quarter" idx="5"/>
          </p:nvPr>
        </p:nvSpPr>
        <p:spPr/>
        <p:txBody>
          <a:bodyPr/>
          <a:lstStyle/>
          <a:p>
            <a:fld id="{72C29E4A-2298-463E-B397-6F807BF60FDC}" type="slidenum">
              <a:rPr lang="fr-FR" smtClean="0"/>
              <a:t>1</a:t>
            </a:fld>
            <a:endParaRPr lang="fr-FR"/>
          </a:p>
        </p:txBody>
      </p:sp>
    </p:spTree>
    <p:extLst>
      <p:ext uri="{BB962C8B-B14F-4D97-AF65-F5344CB8AC3E}">
        <p14:creationId xmlns:p14="http://schemas.microsoft.com/office/powerpoint/2010/main" val="243744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jeu de données utilisé couvre la période de 2018 à 2023 et concerne les profils de clients professionnels de BNP Paribas. Il comprend des variables clés comme le flux annuel et d'autres caractéristiques client, avec la CLV calculée sur 5 ans. Cependant, nous faisons face à la contrainte de prédire cette CLV avec des données limitées à un seul mois, ce qui représente une petite taille d’échantillon."</a:t>
            </a:r>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10</a:t>
            </a:fld>
            <a:endParaRPr lang="fr-FR" dirty="0">
              <a:solidFill>
                <a:prstClr val="black"/>
              </a:solidFill>
            </a:endParaRPr>
          </a:p>
        </p:txBody>
      </p:sp>
    </p:spTree>
    <p:extLst>
      <p:ext uri="{BB962C8B-B14F-4D97-AF65-F5344CB8AC3E}">
        <p14:creationId xmlns:p14="http://schemas.microsoft.com/office/powerpoint/2010/main" val="1895132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11</a:t>
            </a:fld>
            <a:endParaRPr lang="fr-FR" dirty="0">
              <a:solidFill>
                <a:prstClr val="black"/>
              </a:solidFill>
            </a:endParaRPr>
          </a:p>
        </p:txBody>
      </p:sp>
    </p:spTree>
    <p:extLst>
      <p:ext uri="{BB962C8B-B14F-4D97-AF65-F5344CB8AC3E}">
        <p14:creationId xmlns:p14="http://schemas.microsoft.com/office/powerpoint/2010/main" val="2934030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jeu de données utilisé couvre la période de 2018 à 2023 et concerne les profils de clients professionnels de BNP Paribas. Il comprend des variables clés comme le flux annuel et d'autres caractéristiques client, avec la CLV calculée sur 5 ans. Cependant, nous faisons face à la contrainte de prédire cette CLV avec des données limitées à un seul mois, ce qui représente une petite taille d’échantillon."</a:t>
            </a:r>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12</a:t>
            </a:fld>
            <a:endParaRPr lang="fr-FR" dirty="0">
              <a:solidFill>
                <a:prstClr val="black"/>
              </a:solidFill>
            </a:endParaRPr>
          </a:p>
        </p:txBody>
      </p:sp>
    </p:spTree>
    <p:extLst>
      <p:ext uri="{BB962C8B-B14F-4D97-AF65-F5344CB8AC3E}">
        <p14:creationId xmlns:p14="http://schemas.microsoft.com/office/powerpoint/2010/main" val="31397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13</a:t>
            </a:fld>
            <a:endParaRPr lang="fr-FR" dirty="0">
              <a:solidFill>
                <a:prstClr val="black"/>
              </a:solidFill>
            </a:endParaRPr>
          </a:p>
        </p:txBody>
      </p:sp>
    </p:spTree>
    <p:extLst>
      <p:ext uri="{BB962C8B-B14F-4D97-AF65-F5344CB8AC3E}">
        <p14:creationId xmlns:p14="http://schemas.microsoft.com/office/powerpoint/2010/main" val="46496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14</a:t>
            </a:fld>
            <a:endParaRPr lang="fr-FR" dirty="0">
              <a:solidFill>
                <a:prstClr val="black"/>
              </a:solidFill>
            </a:endParaRPr>
          </a:p>
        </p:txBody>
      </p:sp>
    </p:spTree>
    <p:extLst>
      <p:ext uri="{BB962C8B-B14F-4D97-AF65-F5344CB8AC3E}">
        <p14:creationId xmlns:p14="http://schemas.microsoft.com/office/powerpoint/2010/main" val="106941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15</a:t>
            </a:fld>
            <a:endParaRPr lang="fr-FR" dirty="0">
              <a:solidFill>
                <a:prstClr val="black"/>
              </a:solidFill>
            </a:endParaRPr>
          </a:p>
        </p:txBody>
      </p:sp>
    </p:spTree>
    <p:extLst>
      <p:ext uri="{BB962C8B-B14F-4D97-AF65-F5344CB8AC3E}">
        <p14:creationId xmlns:p14="http://schemas.microsoft.com/office/powerpoint/2010/main" val="154019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16</a:t>
            </a:fld>
            <a:endParaRPr lang="fr-FR" dirty="0">
              <a:solidFill>
                <a:prstClr val="black"/>
              </a:solidFill>
            </a:endParaRPr>
          </a:p>
        </p:txBody>
      </p:sp>
    </p:spTree>
    <p:extLst>
      <p:ext uri="{BB962C8B-B14F-4D97-AF65-F5344CB8AC3E}">
        <p14:creationId xmlns:p14="http://schemas.microsoft.com/office/powerpoint/2010/main" val="270149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17</a:t>
            </a:fld>
            <a:endParaRPr lang="fr-FR" dirty="0">
              <a:solidFill>
                <a:prstClr val="black"/>
              </a:solidFill>
            </a:endParaRPr>
          </a:p>
        </p:txBody>
      </p:sp>
    </p:spTree>
    <p:extLst>
      <p:ext uri="{BB962C8B-B14F-4D97-AF65-F5344CB8AC3E}">
        <p14:creationId xmlns:p14="http://schemas.microsoft.com/office/powerpoint/2010/main" val="326260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18</a:t>
            </a:fld>
            <a:endParaRPr lang="fr-FR" dirty="0">
              <a:solidFill>
                <a:prstClr val="black"/>
              </a:solidFill>
            </a:endParaRPr>
          </a:p>
        </p:txBody>
      </p:sp>
    </p:spTree>
    <p:extLst>
      <p:ext uri="{BB962C8B-B14F-4D97-AF65-F5344CB8AC3E}">
        <p14:creationId xmlns:p14="http://schemas.microsoft.com/office/powerpoint/2010/main" val="2135049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19</a:t>
            </a:fld>
            <a:endParaRPr lang="fr-FR" dirty="0">
              <a:solidFill>
                <a:prstClr val="black"/>
              </a:solidFill>
            </a:endParaRPr>
          </a:p>
        </p:txBody>
      </p:sp>
    </p:spTree>
    <p:extLst>
      <p:ext uri="{BB962C8B-B14F-4D97-AF65-F5344CB8AC3E}">
        <p14:creationId xmlns:p14="http://schemas.microsoft.com/office/powerpoint/2010/main" val="291159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a:t>
            </a:fld>
            <a:endParaRPr lang="fr-FR" dirty="0">
              <a:solidFill>
                <a:prstClr val="black"/>
              </a:solidFill>
            </a:endParaRPr>
          </a:p>
        </p:txBody>
      </p:sp>
    </p:spTree>
    <p:extLst>
      <p:ext uri="{BB962C8B-B14F-4D97-AF65-F5344CB8AC3E}">
        <p14:creationId xmlns:p14="http://schemas.microsoft.com/office/powerpoint/2010/main" val="4090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20</a:t>
            </a:fld>
            <a:endParaRPr lang="fr-FR" dirty="0">
              <a:solidFill>
                <a:prstClr val="black"/>
              </a:solidFill>
            </a:endParaRPr>
          </a:p>
        </p:txBody>
      </p:sp>
    </p:spTree>
    <p:extLst>
      <p:ext uri="{BB962C8B-B14F-4D97-AF65-F5344CB8AC3E}">
        <p14:creationId xmlns:p14="http://schemas.microsoft.com/office/powerpoint/2010/main" val="144824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21</a:t>
            </a:fld>
            <a:endParaRPr lang="fr-FR" dirty="0">
              <a:solidFill>
                <a:prstClr val="black"/>
              </a:solidFill>
            </a:endParaRPr>
          </a:p>
        </p:txBody>
      </p:sp>
    </p:spTree>
    <p:extLst>
      <p:ext uri="{BB962C8B-B14F-4D97-AF65-F5344CB8AC3E}">
        <p14:creationId xmlns:p14="http://schemas.microsoft.com/office/powerpoint/2010/main" val="331367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22</a:t>
            </a:fld>
            <a:endParaRPr lang="fr-FR" dirty="0">
              <a:solidFill>
                <a:prstClr val="black"/>
              </a:solidFill>
            </a:endParaRPr>
          </a:p>
        </p:txBody>
      </p:sp>
    </p:spTree>
    <p:extLst>
      <p:ext uri="{BB962C8B-B14F-4D97-AF65-F5344CB8AC3E}">
        <p14:creationId xmlns:p14="http://schemas.microsoft.com/office/powerpoint/2010/main" val="411271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23</a:t>
            </a:fld>
            <a:endParaRPr lang="fr-FR" dirty="0">
              <a:solidFill>
                <a:prstClr val="black"/>
              </a:solidFill>
            </a:endParaRPr>
          </a:p>
        </p:txBody>
      </p:sp>
    </p:spTree>
    <p:extLst>
      <p:ext uri="{BB962C8B-B14F-4D97-AF65-F5344CB8AC3E}">
        <p14:creationId xmlns:p14="http://schemas.microsoft.com/office/powerpoint/2010/main" val="126159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24</a:t>
            </a:fld>
            <a:endParaRPr lang="fr-FR" dirty="0">
              <a:solidFill>
                <a:prstClr val="black"/>
              </a:solidFill>
            </a:endParaRPr>
          </a:p>
        </p:txBody>
      </p:sp>
    </p:spTree>
    <p:extLst>
      <p:ext uri="{BB962C8B-B14F-4D97-AF65-F5344CB8AC3E}">
        <p14:creationId xmlns:p14="http://schemas.microsoft.com/office/powerpoint/2010/main" val="2656672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25</a:t>
            </a:fld>
            <a:endParaRPr lang="fr-FR" dirty="0">
              <a:solidFill>
                <a:prstClr val="black"/>
              </a:solidFill>
            </a:endParaRPr>
          </a:p>
        </p:txBody>
      </p:sp>
    </p:spTree>
    <p:extLst>
      <p:ext uri="{BB962C8B-B14F-4D97-AF65-F5344CB8AC3E}">
        <p14:creationId xmlns:p14="http://schemas.microsoft.com/office/powerpoint/2010/main" val="715855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26</a:t>
            </a:fld>
            <a:endParaRPr lang="fr-FR" dirty="0">
              <a:solidFill>
                <a:prstClr val="black"/>
              </a:solidFill>
            </a:endParaRPr>
          </a:p>
        </p:txBody>
      </p:sp>
    </p:spTree>
    <p:extLst>
      <p:ext uri="{BB962C8B-B14F-4D97-AF65-F5344CB8AC3E}">
        <p14:creationId xmlns:p14="http://schemas.microsoft.com/office/powerpoint/2010/main" val="1013545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27</a:t>
            </a:fld>
            <a:endParaRPr lang="fr-FR" dirty="0">
              <a:solidFill>
                <a:prstClr val="black"/>
              </a:solidFill>
            </a:endParaRPr>
          </a:p>
        </p:txBody>
      </p:sp>
    </p:spTree>
    <p:extLst>
      <p:ext uri="{BB962C8B-B14F-4D97-AF65-F5344CB8AC3E}">
        <p14:creationId xmlns:p14="http://schemas.microsoft.com/office/powerpoint/2010/main" val="4267499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28</a:t>
            </a:fld>
            <a:endParaRPr lang="fr-FR" dirty="0">
              <a:solidFill>
                <a:prstClr val="black"/>
              </a:solidFill>
            </a:endParaRPr>
          </a:p>
        </p:txBody>
      </p:sp>
    </p:spTree>
    <p:extLst>
      <p:ext uri="{BB962C8B-B14F-4D97-AF65-F5344CB8AC3E}">
        <p14:creationId xmlns:p14="http://schemas.microsoft.com/office/powerpoint/2010/main" val="2263368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29</a:t>
            </a:fld>
            <a:endParaRPr lang="fr-FR" dirty="0">
              <a:solidFill>
                <a:prstClr val="black"/>
              </a:solidFill>
            </a:endParaRPr>
          </a:p>
        </p:txBody>
      </p:sp>
    </p:spTree>
    <p:extLst>
      <p:ext uri="{BB962C8B-B14F-4D97-AF65-F5344CB8AC3E}">
        <p14:creationId xmlns:p14="http://schemas.microsoft.com/office/powerpoint/2010/main" val="38508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0" indent="0" algn="l" rtl="0">
              <a:spcBef>
                <a:spcPts val="0"/>
              </a:spcBef>
              <a:spcAft>
                <a:spcPts val="0"/>
              </a:spcAft>
              <a:buNone/>
            </a:pPr>
            <a:r>
              <a:rPr lang="fr-FR" b="0" i="0" dirty="0">
                <a:latin typeface="Arial"/>
                <a:ea typeface="Arial"/>
                <a:cs typeface="Arial"/>
                <a:sym typeface="Arial"/>
              </a:rPr>
              <a:t>je suis ici pour vous présenter un projet de fin d’</a:t>
            </a:r>
            <a:r>
              <a:rPr lang="fr-FR" b="0" i="0" dirty="0" err="1">
                <a:latin typeface="Arial"/>
                <a:ea typeface="Arial"/>
                <a:cs typeface="Arial"/>
                <a:sym typeface="Arial"/>
              </a:rPr>
              <a:t>etude</a:t>
            </a:r>
            <a:r>
              <a:rPr lang="fr-FR" b="0" i="0" dirty="0">
                <a:latin typeface="Arial"/>
                <a:ea typeface="Arial"/>
                <a:cs typeface="Arial"/>
                <a:sym typeface="Arial"/>
              </a:rPr>
              <a:t> sur lequel j'ai eu le privilège de travailler.</a:t>
            </a:r>
            <a:r>
              <a:rPr lang="fr-FR" dirty="0"/>
              <a:t> </a:t>
            </a:r>
          </a:p>
          <a:p>
            <a:pPr marL="0" lvl="0" indent="0" algn="l" rtl="0">
              <a:spcBef>
                <a:spcPts val="0"/>
              </a:spcBef>
              <a:spcAft>
                <a:spcPts val="0"/>
              </a:spcAft>
              <a:buNone/>
            </a:pPr>
            <a:endParaRPr lang="fr-FR" dirty="0">
              <a:latin typeface="Arial"/>
              <a:ea typeface="Arial"/>
              <a:cs typeface="Arial"/>
              <a:sym typeface="Arial"/>
            </a:endParaRPr>
          </a:p>
          <a:p>
            <a:pPr marL="0" lvl="0" indent="0" algn="l" rtl="0">
              <a:spcBef>
                <a:spcPts val="0"/>
              </a:spcBef>
              <a:spcAft>
                <a:spcPts val="0"/>
              </a:spcAft>
              <a:buNone/>
            </a:pPr>
            <a:r>
              <a:rPr lang="fr-FR" dirty="0"/>
              <a:t>Il porte sur la </a:t>
            </a:r>
            <a:r>
              <a:rPr lang="fr-FR" i="1" dirty="0"/>
              <a:t>Modélisation Prédictive de la Valeur Vie Client</a:t>
            </a:r>
            <a:r>
              <a:rPr lang="fr-FR" dirty="0"/>
              <a:t> pour BNP Paribas.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L’objectif est d’aider la banque à mieux comprendre la valeur de ses clients avec des modèles prédictifs.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 cette présentation j’aborderai les différents étapes de réalisation de ce projet.</a:t>
            </a:r>
          </a:p>
          <a:p>
            <a:pPr marL="0" lvl="0" indent="0" algn="l" rtl="0">
              <a:spcBef>
                <a:spcPts val="0"/>
              </a:spcBef>
              <a:spcAft>
                <a:spcPts val="0"/>
              </a:spcAft>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a:t>
            </a:fld>
            <a:endParaRPr lang="fr-FR" dirty="0">
              <a:solidFill>
                <a:prstClr val="black"/>
              </a:solidFill>
            </a:endParaRPr>
          </a:p>
        </p:txBody>
      </p:sp>
    </p:spTree>
    <p:extLst>
      <p:ext uri="{BB962C8B-B14F-4D97-AF65-F5344CB8AC3E}">
        <p14:creationId xmlns:p14="http://schemas.microsoft.com/office/powerpoint/2010/main" val="99651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30</a:t>
            </a:fld>
            <a:endParaRPr lang="fr-FR" dirty="0">
              <a:solidFill>
                <a:prstClr val="black"/>
              </a:solidFill>
            </a:endParaRPr>
          </a:p>
        </p:txBody>
      </p:sp>
    </p:spTree>
    <p:extLst>
      <p:ext uri="{BB962C8B-B14F-4D97-AF65-F5344CB8AC3E}">
        <p14:creationId xmlns:p14="http://schemas.microsoft.com/office/powerpoint/2010/main" val="169988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31</a:t>
            </a:fld>
            <a:endParaRPr lang="fr-FR" dirty="0">
              <a:solidFill>
                <a:prstClr val="black"/>
              </a:solidFill>
            </a:endParaRPr>
          </a:p>
        </p:txBody>
      </p:sp>
    </p:spTree>
    <p:extLst>
      <p:ext uri="{BB962C8B-B14F-4D97-AF65-F5344CB8AC3E}">
        <p14:creationId xmlns:p14="http://schemas.microsoft.com/office/powerpoint/2010/main" val="1733254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32</a:t>
            </a:fld>
            <a:endParaRPr lang="fr-FR" dirty="0">
              <a:solidFill>
                <a:prstClr val="black"/>
              </a:solidFill>
            </a:endParaRPr>
          </a:p>
        </p:txBody>
      </p:sp>
    </p:spTree>
    <p:extLst>
      <p:ext uri="{BB962C8B-B14F-4D97-AF65-F5344CB8AC3E}">
        <p14:creationId xmlns:p14="http://schemas.microsoft.com/office/powerpoint/2010/main" val="10973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33</a:t>
            </a:fld>
            <a:endParaRPr lang="fr-FR" dirty="0">
              <a:solidFill>
                <a:prstClr val="black"/>
              </a:solidFill>
            </a:endParaRPr>
          </a:p>
        </p:txBody>
      </p:sp>
    </p:spTree>
    <p:extLst>
      <p:ext uri="{BB962C8B-B14F-4D97-AF65-F5344CB8AC3E}">
        <p14:creationId xmlns:p14="http://schemas.microsoft.com/office/powerpoint/2010/main" val="1254961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34</a:t>
            </a:fld>
            <a:endParaRPr lang="fr-FR" dirty="0">
              <a:solidFill>
                <a:prstClr val="black"/>
              </a:solidFill>
            </a:endParaRPr>
          </a:p>
        </p:txBody>
      </p:sp>
    </p:spTree>
    <p:extLst>
      <p:ext uri="{BB962C8B-B14F-4D97-AF65-F5344CB8AC3E}">
        <p14:creationId xmlns:p14="http://schemas.microsoft.com/office/powerpoint/2010/main" val="266092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35</a:t>
            </a:fld>
            <a:endParaRPr lang="fr-FR" dirty="0">
              <a:solidFill>
                <a:prstClr val="black"/>
              </a:solidFill>
            </a:endParaRPr>
          </a:p>
        </p:txBody>
      </p:sp>
    </p:spTree>
    <p:extLst>
      <p:ext uri="{BB962C8B-B14F-4D97-AF65-F5344CB8AC3E}">
        <p14:creationId xmlns:p14="http://schemas.microsoft.com/office/powerpoint/2010/main" val="177760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36</a:t>
            </a:fld>
            <a:endParaRPr lang="fr-FR" dirty="0">
              <a:solidFill>
                <a:prstClr val="black"/>
              </a:solidFill>
            </a:endParaRPr>
          </a:p>
        </p:txBody>
      </p:sp>
    </p:spTree>
    <p:extLst>
      <p:ext uri="{BB962C8B-B14F-4D97-AF65-F5344CB8AC3E}">
        <p14:creationId xmlns:p14="http://schemas.microsoft.com/office/powerpoint/2010/main" val="2957194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37</a:t>
            </a:fld>
            <a:endParaRPr lang="fr-FR" dirty="0">
              <a:solidFill>
                <a:prstClr val="black"/>
              </a:solidFill>
            </a:endParaRPr>
          </a:p>
        </p:txBody>
      </p:sp>
    </p:spTree>
    <p:extLst>
      <p:ext uri="{BB962C8B-B14F-4D97-AF65-F5344CB8AC3E}">
        <p14:creationId xmlns:p14="http://schemas.microsoft.com/office/powerpoint/2010/main" val="4052998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38</a:t>
            </a:fld>
            <a:endParaRPr lang="fr-FR" dirty="0">
              <a:solidFill>
                <a:prstClr val="black"/>
              </a:solidFill>
            </a:endParaRPr>
          </a:p>
        </p:txBody>
      </p:sp>
    </p:spTree>
    <p:extLst>
      <p:ext uri="{BB962C8B-B14F-4D97-AF65-F5344CB8AC3E}">
        <p14:creationId xmlns:p14="http://schemas.microsoft.com/office/powerpoint/2010/main" val="40617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39</a:t>
            </a:fld>
            <a:endParaRPr lang="fr-FR" dirty="0">
              <a:solidFill>
                <a:prstClr val="black"/>
              </a:solidFill>
            </a:endParaRPr>
          </a:p>
        </p:txBody>
      </p:sp>
    </p:spTree>
    <p:extLst>
      <p:ext uri="{BB962C8B-B14F-4D97-AF65-F5344CB8AC3E}">
        <p14:creationId xmlns:p14="http://schemas.microsoft.com/office/powerpoint/2010/main" val="330051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a:t>
            </a:fld>
            <a:endParaRPr lang="fr-FR" dirty="0">
              <a:solidFill>
                <a:prstClr val="black"/>
              </a:solidFill>
            </a:endParaRPr>
          </a:p>
        </p:txBody>
      </p:sp>
    </p:spTree>
    <p:extLst>
      <p:ext uri="{BB962C8B-B14F-4D97-AF65-F5344CB8AC3E}">
        <p14:creationId xmlns:p14="http://schemas.microsoft.com/office/powerpoint/2010/main" val="2591643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40</a:t>
            </a:fld>
            <a:endParaRPr lang="fr-FR" dirty="0">
              <a:solidFill>
                <a:prstClr val="black"/>
              </a:solidFill>
            </a:endParaRPr>
          </a:p>
        </p:txBody>
      </p:sp>
    </p:spTree>
    <p:extLst>
      <p:ext uri="{BB962C8B-B14F-4D97-AF65-F5344CB8AC3E}">
        <p14:creationId xmlns:p14="http://schemas.microsoft.com/office/powerpoint/2010/main" val="2073989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41</a:t>
            </a:fld>
            <a:endParaRPr lang="fr-FR" dirty="0">
              <a:solidFill>
                <a:prstClr val="black"/>
              </a:solidFill>
            </a:endParaRPr>
          </a:p>
        </p:txBody>
      </p:sp>
    </p:spTree>
    <p:extLst>
      <p:ext uri="{BB962C8B-B14F-4D97-AF65-F5344CB8AC3E}">
        <p14:creationId xmlns:p14="http://schemas.microsoft.com/office/powerpoint/2010/main" val="3082448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42</a:t>
            </a:fld>
            <a:endParaRPr lang="fr-FR" dirty="0">
              <a:solidFill>
                <a:prstClr val="black"/>
              </a:solidFill>
            </a:endParaRPr>
          </a:p>
        </p:txBody>
      </p:sp>
    </p:spTree>
    <p:extLst>
      <p:ext uri="{BB962C8B-B14F-4D97-AF65-F5344CB8AC3E}">
        <p14:creationId xmlns:p14="http://schemas.microsoft.com/office/powerpoint/2010/main" val="3712825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43</a:t>
            </a:fld>
            <a:endParaRPr lang="fr-FR" dirty="0">
              <a:solidFill>
                <a:prstClr val="black"/>
              </a:solidFill>
            </a:endParaRPr>
          </a:p>
        </p:txBody>
      </p:sp>
    </p:spTree>
    <p:extLst>
      <p:ext uri="{BB962C8B-B14F-4D97-AF65-F5344CB8AC3E}">
        <p14:creationId xmlns:p14="http://schemas.microsoft.com/office/powerpoint/2010/main" val="2311216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44</a:t>
            </a:fld>
            <a:endParaRPr lang="fr-FR" dirty="0">
              <a:solidFill>
                <a:prstClr val="black"/>
              </a:solidFill>
            </a:endParaRPr>
          </a:p>
        </p:txBody>
      </p:sp>
    </p:spTree>
    <p:extLst>
      <p:ext uri="{BB962C8B-B14F-4D97-AF65-F5344CB8AC3E}">
        <p14:creationId xmlns:p14="http://schemas.microsoft.com/office/powerpoint/2010/main" val="3335533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45</a:t>
            </a:fld>
            <a:endParaRPr lang="fr-FR" dirty="0">
              <a:solidFill>
                <a:prstClr val="black"/>
              </a:solidFill>
            </a:endParaRPr>
          </a:p>
        </p:txBody>
      </p:sp>
    </p:spTree>
    <p:extLst>
      <p:ext uri="{BB962C8B-B14F-4D97-AF65-F5344CB8AC3E}">
        <p14:creationId xmlns:p14="http://schemas.microsoft.com/office/powerpoint/2010/main" val="1540106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46</a:t>
            </a:fld>
            <a:endParaRPr lang="fr-FR" dirty="0">
              <a:solidFill>
                <a:prstClr val="black"/>
              </a:solidFill>
            </a:endParaRPr>
          </a:p>
        </p:txBody>
      </p:sp>
    </p:spTree>
    <p:extLst>
      <p:ext uri="{BB962C8B-B14F-4D97-AF65-F5344CB8AC3E}">
        <p14:creationId xmlns:p14="http://schemas.microsoft.com/office/powerpoint/2010/main" val="3990787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47</a:t>
            </a:fld>
            <a:endParaRPr lang="fr-FR" dirty="0">
              <a:solidFill>
                <a:prstClr val="black"/>
              </a:solidFill>
            </a:endParaRPr>
          </a:p>
        </p:txBody>
      </p:sp>
    </p:spTree>
    <p:extLst>
      <p:ext uri="{BB962C8B-B14F-4D97-AF65-F5344CB8AC3E}">
        <p14:creationId xmlns:p14="http://schemas.microsoft.com/office/powerpoint/2010/main" val="1325311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traitement des données a commencé par un nettoyage approfondi, avec la gestion des valeurs manquantes et aberrantes. Nous avons ensuite utilisé des transformations comme la </a:t>
            </a:r>
            <a:r>
              <a:rPr lang="fr-FR" dirty="0" err="1"/>
              <a:t>winsorisation</a:t>
            </a:r>
            <a:r>
              <a:rPr lang="fr-FR" dirty="0"/>
              <a:t> et la transformation logarithmique pour réduire l'asymétrie des variables. Pour les variables catégorielles, nous avons appliqué des méthodes d’encodage, et enfin, nous avons normalisé les variables continues pour améliorer la performance des modèles."</a:t>
            </a:r>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48</a:t>
            </a:fld>
            <a:endParaRPr lang="fr-FR" dirty="0">
              <a:solidFill>
                <a:prstClr val="black"/>
              </a:solidFill>
            </a:endParaRPr>
          </a:p>
        </p:txBody>
      </p:sp>
    </p:spTree>
    <p:extLst>
      <p:ext uri="{BB962C8B-B14F-4D97-AF65-F5344CB8AC3E}">
        <p14:creationId xmlns:p14="http://schemas.microsoft.com/office/powerpoint/2010/main" val="3188574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rtl="0">
              <a:spcBef>
                <a:spcPts val="0"/>
              </a:spcBef>
              <a:spcAft>
                <a:spcPts val="0"/>
              </a:spcAft>
              <a:buClr>
                <a:schemeClr val="dk1"/>
              </a:buClr>
              <a:buSzPts val="1100"/>
              <a:buFont typeface="Arial"/>
              <a:buNone/>
            </a:pPr>
            <a:r>
              <a:rPr lang="fr-FR" sz="1200" dirty="0">
                <a:solidFill>
                  <a:schemeClr val="dk1"/>
                </a:solidFill>
                <a:latin typeface="Calibri"/>
                <a:ea typeface="Calibri"/>
                <a:cs typeface="Calibri"/>
                <a:sym typeface="Calibri"/>
              </a:rPr>
              <a:t>En conclusion, notre étude a révélé l'efficacité des approches d'apprentissage par renforcement, à la fois centralisée et décentralisée, dans la gestion des feux de circulation. l'approche de la politique partagée que l'approche pair à pair (P2P) ont obtenu des résultats satisfaisants, surpassant le système standard. En particulier, la politique partagée c'est la plus performante, grâce à sa capacité à optimiser une politique qui tient compte des bénéfices de tous les agents.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200" dirty="0">
                <a:solidFill>
                  <a:schemeClr val="dk1"/>
                </a:solidFill>
                <a:latin typeface="Calibri"/>
                <a:ea typeface="Calibri"/>
                <a:cs typeface="Calibri"/>
                <a:sym typeface="Calibri"/>
              </a:rPr>
              <a:t>Ces résultats démontrent non seulement le potentiel des approches centralisées et décentralisées pour améliorer l'efficacité de la gestion des feux de circulation, mais soulignent également la robustesse de ces systèmes en cas de conditions de trafic extrêmes. À l'avenir, nous prévoyons d'étendre nos recherches à d'autres scénarios, dans le but ultime d'améliorer la fluidité du trafic et la qualité de vie des citoyens.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Calibri"/>
              <a:buNone/>
            </a:pPr>
            <a:endParaRPr lang="fr-FR" dirty="0"/>
          </a:p>
          <a:p>
            <a:pPr marL="171450" marR="0" lvl="0" indent="-95250" algn="l" rtl="0">
              <a:lnSpc>
                <a:spcPct val="100000"/>
              </a:lnSpc>
              <a:spcBef>
                <a:spcPts val="0"/>
              </a:spcBef>
              <a:spcAft>
                <a:spcPts val="0"/>
              </a:spcAft>
              <a:buClr>
                <a:schemeClr val="dk1"/>
              </a:buClr>
              <a:buSzPts val="1200"/>
              <a:buFont typeface="Calibri"/>
              <a:buNone/>
            </a:pPr>
            <a:endParaRPr lang="fr-FR" dirty="0"/>
          </a:p>
          <a:p>
            <a:pPr marL="0" marR="0" lvl="0" indent="0" algn="l" rtl="0">
              <a:lnSpc>
                <a:spcPct val="100000"/>
              </a:lnSpc>
              <a:spcBef>
                <a:spcPts val="0"/>
              </a:spcBef>
              <a:spcAft>
                <a:spcPts val="0"/>
              </a:spcAft>
              <a:buClr>
                <a:schemeClr val="dk1"/>
              </a:buClr>
              <a:buSzPts val="1200"/>
              <a:buFont typeface="Calibri"/>
              <a:buNone/>
            </a:pPr>
            <a:endParaRPr lang="fr-FR" dirty="0"/>
          </a:p>
          <a:p>
            <a:pPr marL="0" lvl="0" indent="0" algn="l" rtl="0">
              <a:spcBef>
                <a:spcPts val="0"/>
              </a:spcBef>
              <a:spcAft>
                <a:spcPts val="0"/>
              </a:spcAft>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49</a:t>
            </a:fld>
            <a:endParaRPr lang="fr-FR" dirty="0">
              <a:solidFill>
                <a:prstClr val="black"/>
              </a:solidFill>
            </a:endParaRPr>
          </a:p>
        </p:txBody>
      </p:sp>
    </p:spTree>
    <p:extLst>
      <p:ext uri="{BB962C8B-B14F-4D97-AF65-F5344CB8AC3E}">
        <p14:creationId xmlns:p14="http://schemas.microsoft.com/office/powerpoint/2010/main" val="314429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latin typeface="Arial"/>
                <a:ea typeface="Arial"/>
                <a:cs typeface="Arial"/>
                <a:sym typeface="Arial"/>
              </a:rPr>
              <a:t>Maintenant, permettez-moi de vous parler un peu de l'organisme d'accueil de ce projet, l'Université Mohammed VI Polytechnique (UM6P), et plus spécifiquement, le département d'informatique situé à Benguerir.</a:t>
            </a:r>
            <a:endParaRPr/>
          </a:p>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171450" indent="-171450">
              <a:buFontTx/>
              <a:buNone/>
            </a:pPr>
            <a:endParaRPr lang="fr-FR" dirty="0"/>
          </a:p>
        </p:txBody>
      </p:sp>
      <p:sp>
        <p:nvSpPr>
          <p:cNvPr id="4" name="Espace réservé du numéro de diapositive 3"/>
          <p:cNvSpPr>
            <a:spLocks noGrp="1"/>
          </p:cNvSpPr>
          <p:nvPr>
            <p:ph type="sldNum" sz="quarter" idx="10"/>
          </p:nvPr>
        </p:nvSpPr>
        <p:spPr/>
        <p:txBody>
          <a:bodyPr/>
          <a:lstStyle/>
          <a:p>
            <a:pPr>
              <a:defRPr/>
            </a:pPr>
            <a:fld id="{2D795699-8937-4DCC-BD47-811CD97F2264}" type="slidenum">
              <a:rPr lang="fr-FR" smtClean="0"/>
              <a:pPr>
                <a:defRPr/>
              </a:pPr>
              <a:t>50</a:t>
            </a:fld>
            <a:endParaRPr lang="fr-FR"/>
          </a:p>
        </p:txBody>
      </p:sp>
      <p:sp>
        <p:nvSpPr>
          <p:cNvPr id="6" name="Espace réservé du pied de page 5"/>
          <p:cNvSpPr>
            <a:spLocks noGrp="1"/>
          </p:cNvSpPr>
          <p:nvPr>
            <p:ph type="ftr" sz="quarter" idx="11"/>
          </p:nvPr>
        </p:nvSpPr>
        <p:spPr/>
        <p:txBody>
          <a:bodyPr/>
          <a:lstStyle/>
          <a:p>
            <a:pPr>
              <a:defRPr/>
            </a:pPr>
            <a:r>
              <a:rPr lang="fr-FR"/>
              <a:t>Projet de fin d'études</a:t>
            </a:r>
          </a:p>
        </p:txBody>
      </p:sp>
    </p:spTree>
    <p:extLst>
      <p:ext uri="{BB962C8B-B14F-4D97-AF65-F5344CB8AC3E}">
        <p14:creationId xmlns:p14="http://schemas.microsoft.com/office/powerpoint/2010/main" val="29552582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0" i="0">
                <a:latin typeface="Arial"/>
                <a:ea typeface="Arial"/>
                <a:cs typeface="Arial"/>
                <a:sym typeface="Arial"/>
              </a:rPr>
              <a:t>Maintenant, permettez-moi de vous parler un peu de l'organisme d'accueil de ce projet, l'Université Mohammed VI Polytechnique (UM6P), et plus spécifiquement, le département d'informatique situé à Benguerir.</a:t>
            </a:r>
            <a:endParaRPr/>
          </a:p>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51</a:t>
            </a:fld>
            <a:endParaRPr/>
          </a:p>
        </p:txBody>
      </p:sp>
    </p:spTree>
    <p:extLst>
      <p:ext uri="{BB962C8B-B14F-4D97-AF65-F5344CB8AC3E}">
        <p14:creationId xmlns:p14="http://schemas.microsoft.com/office/powerpoint/2010/main" val="158435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52</a:t>
            </a:fld>
            <a:endParaRPr lang="fr-FR" dirty="0">
              <a:solidFill>
                <a:prstClr val="black"/>
              </a:solidFill>
            </a:endParaRPr>
          </a:p>
        </p:txBody>
      </p:sp>
    </p:spTree>
    <p:extLst>
      <p:ext uri="{BB962C8B-B14F-4D97-AF65-F5344CB8AC3E}">
        <p14:creationId xmlns:p14="http://schemas.microsoft.com/office/powerpoint/2010/main" val="244570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1200" dirty="0"/>
              <a:t>Dans ce modèle, l'agent reçoit des informations sur l'état actuel du trafic à chaque intersection et décide du moment optimal pour changer les feux de circulation. </a:t>
            </a:r>
            <a:r>
              <a:rPr lang="fr-FR" sz="1200" dirty="0" err="1"/>
              <a:t>Reward</a:t>
            </a:r>
            <a:r>
              <a:rPr lang="fr-FR" sz="1200" dirty="0"/>
              <a:t> que reçoit l'agent est basée le temps </a:t>
            </a:r>
            <a:r>
              <a:rPr lang="fr-FR" sz="1200" dirty="0" err="1"/>
              <a:t>dattends</a:t>
            </a:r>
            <a:r>
              <a:rPr lang="fr-FR" sz="1200" dirty="0"/>
              <a:t> moyen . L'objectif de l'agent est d'apprendre une politique - c'est-à-dire une règle de décision - qui maximise la cumulative </a:t>
            </a:r>
            <a:r>
              <a:rPr lang="fr-FR" sz="1200" dirty="0" err="1"/>
              <a:t>reward</a:t>
            </a:r>
            <a:r>
              <a:rPr lang="fr-FR" sz="1200" dirty="0"/>
              <a:t> . </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53</a:t>
            </a:fld>
            <a:endParaRPr/>
          </a:p>
        </p:txBody>
      </p:sp>
    </p:spTree>
    <p:extLst>
      <p:ext uri="{BB962C8B-B14F-4D97-AF65-F5344CB8AC3E}">
        <p14:creationId xmlns:p14="http://schemas.microsoft.com/office/powerpoint/2010/main" val="3723486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lang="fr-FR" sz="1200" dirty="0"/>
          </a:p>
          <a:p>
            <a:pPr marL="0" marR="0" lvl="0" indent="0" algn="l" defTabSz="914400" rtl="0" eaLnBrk="1" fontAlgn="auto" latinLnBrk="0" hangingPunct="1">
              <a:lnSpc>
                <a:spcPct val="90000"/>
              </a:lnSpc>
              <a:spcBef>
                <a:spcPts val="0"/>
              </a:spcBef>
              <a:spcAft>
                <a:spcPts val="0"/>
              </a:spcAft>
              <a:buClr>
                <a:schemeClr val="dk1"/>
              </a:buClr>
              <a:buSzPts val="2000"/>
              <a:buFont typeface="Arial"/>
              <a:buNone/>
              <a:tabLst/>
              <a:defRPr/>
            </a:pPr>
            <a:r>
              <a:rPr lang="fr-FR" sz="1200" dirty="0">
                <a:solidFill>
                  <a:schemeClr val="dk1"/>
                </a:solidFill>
                <a:latin typeface="Calibri"/>
                <a:ea typeface="Calibri"/>
                <a:cs typeface="Calibri"/>
                <a:sym typeface="Calibri"/>
              </a:rPr>
              <a:t>: Malgré ces avantages, l'approche mono-agent présente certaines limites, notamment  le manque d'évolutivité lorsqu'elle est appliquée à des problèmes plus vastes ou plus complexes. Le modèle ne converge pas, principalement en raison de la taille de l'espace d'action et d'observation.</a:t>
            </a:r>
          </a:p>
          <a:p>
            <a:pPr marL="0" lvl="0" indent="0" algn="l" rtl="0">
              <a:lnSpc>
                <a:spcPct val="90000"/>
              </a:lnSpc>
              <a:spcBef>
                <a:spcPts val="0"/>
              </a:spcBef>
              <a:spcAft>
                <a:spcPts val="0"/>
              </a:spcAft>
              <a:buClr>
                <a:schemeClr val="dk1"/>
              </a:buClr>
              <a:buSzPts val="2000"/>
              <a:buNone/>
            </a:pPr>
            <a:endParaRPr lang="fr-FR" sz="1200"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54</a:t>
            </a:fld>
            <a:endParaRPr/>
          </a:p>
        </p:txBody>
      </p:sp>
    </p:spTree>
    <p:extLst>
      <p:ext uri="{BB962C8B-B14F-4D97-AF65-F5344CB8AC3E}">
        <p14:creationId xmlns:p14="http://schemas.microsoft.com/office/powerpoint/2010/main" val="1982681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Alors pour </a:t>
            </a:r>
            <a:r>
              <a:rPr lang="en-US" dirty="0" err="1"/>
              <a:t>remidier</a:t>
            </a:r>
            <a:r>
              <a:rPr lang="en-US" dirty="0"/>
              <a:t> a </a:t>
            </a:r>
            <a:r>
              <a:rPr lang="en-US" dirty="0" err="1"/>
              <a:t>ce</a:t>
            </a:r>
            <a:r>
              <a:rPr lang="en-US" dirty="0"/>
              <a:t> problem de non </a:t>
            </a:r>
            <a:r>
              <a:rPr lang="en-US" dirty="0" err="1"/>
              <a:t>scalabilite</a:t>
            </a:r>
            <a:r>
              <a:rPr lang="en-US" dirty="0"/>
              <a:t> du </a:t>
            </a:r>
            <a:r>
              <a:rPr lang="en-US" dirty="0" err="1"/>
              <a:t>modele</a:t>
            </a:r>
            <a:r>
              <a:rPr lang="en-US" dirty="0"/>
              <a:t> on </a:t>
            </a:r>
            <a:r>
              <a:rPr lang="en-US" dirty="0" err="1"/>
              <a:t>va</a:t>
            </a:r>
            <a:r>
              <a:rPr lang="en-US" dirty="0"/>
              <a:t> </a:t>
            </a:r>
            <a:r>
              <a:rPr lang="en-US" dirty="0" err="1"/>
              <a:t>introduir</a:t>
            </a:r>
            <a:r>
              <a:rPr lang="en-US" dirty="0"/>
              <a:t> la notion le MARL </a:t>
            </a:r>
            <a:r>
              <a:rPr lang="en-US" dirty="0" err="1"/>
              <a:t>ou</a:t>
            </a:r>
            <a:r>
              <a:rPr lang="en-US" dirty="0"/>
              <a:t> Multi agent reinforcement learning</a:t>
            </a: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55</a:t>
            </a:fld>
            <a:endParaRPr/>
          </a:p>
        </p:txBody>
      </p:sp>
    </p:spTree>
    <p:extLst>
      <p:ext uri="{BB962C8B-B14F-4D97-AF65-F5344CB8AC3E}">
        <p14:creationId xmlns:p14="http://schemas.microsoft.com/office/powerpoint/2010/main" val="331566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le MARL </a:t>
            </a:r>
            <a:r>
              <a:rPr lang="en-US" dirty="0" err="1"/>
              <a:t>c’est</a:t>
            </a:r>
            <a:r>
              <a:rPr lang="en-US" dirty="0"/>
              <a:t>  Multi agent reinforcement learning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alors</a:t>
            </a:r>
            <a:r>
              <a:rPr lang="en-US" dirty="0"/>
              <a:t> le </a:t>
            </a:r>
            <a:r>
              <a:rPr lang="en-US" dirty="0" err="1"/>
              <a:t>pricipe</a:t>
            </a:r>
            <a:r>
              <a:rPr lang="en-US" dirty="0"/>
              <a:t> </a:t>
            </a:r>
            <a:r>
              <a:rPr lang="en-US" dirty="0" err="1"/>
              <a:t>ce</a:t>
            </a:r>
            <a:r>
              <a:rPr lang="en-US" dirty="0"/>
              <a:t> au lieu de utilizer un </a:t>
            </a:r>
            <a:r>
              <a:rPr lang="en-US" dirty="0" err="1"/>
              <a:t>seul</a:t>
            </a:r>
            <a:r>
              <a:rPr lang="en-US" dirty="0"/>
              <a:t> agent pour controller et </a:t>
            </a:r>
            <a:r>
              <a:rPr lang="en-US" dirty="0" err="1"/>
              <a:t>manipuler</a:t>
            </a:r>
            <a:r>
              <a:rPr lang="en-US" dirty="0"/>
              <a:t> tout l environment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cette</a:t>
            </a:r>
            <a:r>
              <a:rPr lang="en-US" dirty="0"/>
              <a:t> </a:t>
            </a:r>
            <a:r>
              <a:rPr lang="en-US" dirty="0" err="1"/>
              <a:t>tache</a:t>
            </a:r>
            <a:r>
              <a:rPr lang="en-US" dirty="0"/>
              <a:t> </a:t>
            </a:r>
            <a:r>
              <a:rPr lang="en-US" dirty="0" err="1"/>
              <a:t>est</a:t>
            </a:r>
            <a:r>
              <a:rPr lang="en-US" dirty="0"/>
              <a:t> </a:t>
            </a:r>
            <a:r>
              <a:rPr lang="en-US" dirty="0" err="1"/>
              <a:t>divise</a:t>
            </a:r>
            <a:r>
              <a:rPr lang="en-US" dirty="0"/>
              <a:t> sur </a:t>
            </a:r>
            <a:r>
              <a:rPr lang="en-US" dirty="0" err="1"/>
              <a:t>plusieur</a:t>
            </a:r>
            <a:r>
              <a:rPr lang="en-US" dirty="0"/>
              <a:t> agent dans </a:t>
            </a:r>
            <a:r>
              <a:rPr lang="en-US" dirty="0" err="1"/>
              <a:t>notre</a:t>
            </a:r>
            <a:r>
              <a:rPr lang="en-US" dirty="0"/>
              <a:t> </a:t>
            </a:r>
            <a:r>
              <a:rPr lang="en-US" dirty="0" err="1"/>
              <a:t>cas</a:t>
            </a:r>
            <a:r>
              <a:rPr lang="en-US" dirty="0"/>
              <a:t> </a:t>
            </a:r>
            <a:r>
              <a:rPr lang="en-US" dirty="0" err="1"/>
              <a:t>chaque</a:t>
            </a:r>
            <a:r>
              <a:rPr lang="en-US" dirty="0"/>
              <a:t> agent </a:t>
            </a:r>
            <a:r>
              <a:rPr lang="en-US" dirty="0" err="1"/>
              <a:t>est</a:t>
            </a:r>
            <a:r>
              <a:rPr lang="en-US" dirty="0"/>
              <a:t> </a:t>
            </a:r>
            <a:r>
              <a:rPr lang="en-US" dirty="0" err="1"/>
              <a:t>responsable</a:t>
            </a:r>
            <a:r>
              <a:rPr lang="en-US" dirty="0"/>
              <a:t> de </a:t>
            </a:r>
            <a:r>
              <a:rPr lang="en-US" dirty="0" err="1"/>
              <a:t>gere</a:t>
            </a:r>
            <a:r>
              <a:rPr lang="en-US" dirty="0"/>
              <a:t> un </a:t>
            </a:r>
            <a:r>
              <a:rPr lang="en-US" dirty="0" err="1"/>
              <a:t>feux</a:t>
            </a:r>
            <a:r>
              <a:rPr lang="en-US" dirty="0"/>
              <a:t> de circulation avec un objective final de minimizer le temps </a:t>
            </a:r>
            <a:r>
              <a:rPr lang="en-US" dirty="0" err="1"/>
              <a:t>dattend</a:t>
            </a:r>
            <a:r>
              <a:rPr lang="en-US" dirty="0"/>
              <a:t> </a:t>
            </a:r>
            <a:r>
              <a:rPr lang="en-US" dirty="0" err="1"/>
              <a:t>moyen</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L’usage</a:t>
            </a:r>
            <a:r>
              <a:rPr lang="en-US" dirty="0"/>
              <a:t> de </a:t>
            </a:r>
            <a:r>
              <a:rPr lang="en-US" dirty="0" err="1"/>
              <a:t>plusiuer</a:t>
            </a:r>
            <a:r>
              <a:rPr lang="en-US" dirty="0"/>
              <a:t> </a:t>
            </a:r>
            <a:r>
              <a:rPr lang="en-US" dirty="0" err="1"/>
              <a:t>acteur</a:t>
            </a:r>
            <a:r>
              <a:rPr lang="en-US" dirty="0"/>
              <a:t> </a:t>
            </a:r>
            <a:r>
              <a:rPr lang="en-US" dirty="0" err="1"/>
              <a:t>simultanimant</a:t>
            </a:r>
            <a:r>
              <a:rPr lang="en-US" dirty="0"/>
              <a:t> assure la  </a:t>
            </a:r>
            <a:r>
              <a:rPr lang="en-US" dirty="0" err="1"/>
              <a:t>scalabilite</a:t>
            </a:r>
            <a:r>
              <a:rPr lang="en-US" dirty="0"/>
              <a:t> du </a:t>
            </a:r>
            <a:r>
              <a:rPr lang="en-US" dirty="0" err="1"/>
              <a:t>modele</a:t>
            </a:r>
            <a:r>
              <a:rPr lang="en-US" dirty="0"/>
              <a:t> </a:t>
            </a: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56</a:t>
            </a:fld>
            <a:endParaRPr/>
          </a:p>
        </p:txBody>
      </p:sp>
    </p:spTree>
    <p:extLst>
      <p:ext uri="{BB962C8B-B14F-4D97-AF65-F5344CB8AC3E}">
        <p14:creationId xmlns:p14="http://schemas.microsoft.com/office/powerpoint/2010/main" val="3526926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57</a:t>
            </a:fld>
            <a:endParaRPr/>
          </a:p>
        </p:txBody>
      </p:sp>
    </p:spTree>
    <p:extLst>
      <p:ext uri="{BB962C8B-B14F-4D97-AF65-F5344CB8AC3E}">
        <p14:creationId xmlns:p14="http://schemas.microsoft.com/office/powerpoint/2010/main" val="3459217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58</a:t>
            </a:fld>
            <a:endParaRPr/>
          </a:p>
        </p:txBody>
      </p:sp>
    </p:spTree>
    <p:extLst>
      <p:ext uri="{BB962C8B-B14F-4D97-AF65-F5344CB8AC3E}">
        <p14:creationId xmlns:p14="http://schemas.microsoft.com/office/powerpoint/2010/main" val="10890515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lgn="l"/>
            <a:r>
              <a:rPr lang="fr-FR" b="0" i="0" dirty="0">
                <a:latin typeface="Arial"/>
                <a:ea typeface="Arial"/>
                <a:cs typeface="Arial"/>
                <a:sym typeface="Arial"/>
              </a:rPr>
              <a:t>La raison principale de ce résultat médiocre résidait dans la façon dont les agents optimisaient de manière égoïste par rapport à leur environnement observé. En d'autres termes, chaque agent a cherché à maximiser sa propre </a:t>
            </a:r>
            <a:r>
              <a:rPr lang="fr-FR" b="0" i="0" dirty="0" err="1">
                <a:latin typeface="Arial"/>
                <a:ea typeface="Arial"/>
                <a:cs typeface="Arial"/>
                <a:sym typeface="Arial"/>
              </a:rPr>
              <a:t>Reward</a:t>
            </a:r>
            <a:r>
              <a:rPr lang="fr-FR" b="0" i="0" dirty="0">
                <a:latin typeface="Arial"/>
                <a:ea typeface="Arial"/>
                <a:cs typeface="Arial"/>
                <a:sym typeface="Arial"/>
              </a:rPr>
              <a:t> sans considération pour les autres. Cette approche a créé une sorte de compétition entre les agents, ce qui a nui à la performance globale du système.</a:t>
            </a:r>
            <a:endParaRPr lang="fr-FR"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59</a:t>
            </a:fld>
            <a:endParaRPr/>
          </a:p>
        </p:txBody>
      </p:sp>
    </p:spTree>
    <p:extLst>
      <p:ext uri="{BB962C8B-B14F-4D97-AF65-F5344CB8AC3E}">
        <p14:creationId xmlns:p14="http://schemas.microsoft.com/office/powerpoint/2010/main" val="107996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Font typeface="Arial" panose="020B0604020202020204" pitchFamily="34" charset="0"/>
              <a:buNone/>
            </a:pPr>
            <a:r>
              <a:rPr lang="fr-FR" dirty="0"/>
              <a:t>Nous sommes dans le contexte de la modélisation de la Valeur Vie Client pour BNP Paribas. Le but est de prédire la valeur future des clients professionnels sur une période de cinq ans. Cette approche aide la banque à mieux comprendre et anticiper les comportements de ses clients pour optimiser sa stratégie commerciale.</a:t>
            </a: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653063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fr-FR" sz="1200" dirty="0"/>
              <a:t>Pour résoudre ce problème, nous avons réalisé qu'il était nécessaire d'introduire un concept qui favorise un comportement coopératif entre les agents. Ainsi, au lieu de permettre à chaque agent d'agir égoïstement, nous avons voulu les inciter à travailler ensemble vers un objectif commun : optimiser le contrôle des feux de circulation pour l'ensemble du système, et non pas seulement pour leur intersection individuelle. C'est cette modification qui a motivé nos prochaines étapes dans le développement du modèle MARL.</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60</a:t>
            </a:fld>
            <a:endParaRPr/>
          </a:p>
        </p:txBody>
      </p:sp>
    </p:spTree>
    <p:extLst>
      <p:ext uri="{BB962C8B-B14F-4D97-AF65-F5344CB8AC3E}">
        <p14:creationId xmlns:p14="http://schemas.microsoft.com/office/powerpoint/2010/main" val="40898057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1200" dirty="0"/>
              <a:t>Dans ce modèle, l'agent reçoit des informations sur l'état actuel du trafic à chaque intersection et décide du moment optimal pour changer les feux de circulation. </a:t>
            </a:r>
            <a:r>
              <a:rPr lang="fr-FR" sz="1200" dirty="0" err="1"/>
              <a:t>Reward</a:t>
            </a:r>
            <a:r>
              <a:rPr lang="fr-FR" sz="1200" dirty="0"/>
              <a:t> que reçoit l'agent est basée le temps </a:t>
            </a:r>
            <a:r>
              <a:rPr lang="fr-FR" sz="1200" dirty="0" err="1"/>
              <a:t>dattends</a:t>
            </a:r>
            <a:r>
              <a:rPr lang="fr-FR" sz="1200" dirty="0"/>
              <a:t> moyen . L'objectif de l'agent est d'apprendre une politique - c'est-à-dire une règle de décision - qui maximise la cumulative </a:t>
            </a:r>
            <a:r>
              <a:rPr lang="fr-FR" sz="1200" dirty="0" err="1"/>
              <a:t>reward</a:t>
            </a:r>
            <a:r>
              <a:rPr lang="fr-FR" sz="1200" dirty="0"/>
              <a:t> . </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61</a:t>
            </a:fld>
            <a:endParaRPr/>
          </a:p>
        </p:txBody>
      </p:sp>
    </p:spTree>
    <p:extLst>
      <p:ext uri="{BB962C8B-B14F-4D97-AF65-F5344CB8AC3E}">
        <p14:creationId xmlns:p14="http://schemas.microsoft.com/office/powerpoint/2010/main" val="3912021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sz="1200" dirty="0"/>
              <a:t>Ainsi, à partir de ces résultats, il est évident que l'adoption d'une politique partagée a permis aux agents de définir une stratégie coopérative visant à minimiser le temps d'attente pour chaque agent, sans engendrer d'impact négatif sur les autres agents.</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62</a:t>
            </a:fld>
            <a:endParaRPr/>
          </a:p>
        </p:txBody>
      </p:sp>
    </p:spTree>
    <p:extLst>
      <p:ext uri="{BB962C8B-B14F-4D97-AF65-F5344CB8AC3E}">
        <p14:creationId xmlns:p14="http://schemas.microsoft.com/office/powerpoint/2010/main" val="3976621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Ainsi, la seconde mise en œuvre de cette approche est le Multi-Agent </a:t>
            </a:r>
            <a:r>
              <a:rPr lang="fr-FR" dirty="0" err="1"/>
              <a:t>Reinforcement</a:t>
            </a:r>
            <a:r>
              <a:rPr lang="fr-FR" dirty="0"/>
              <a:t> Learning (</a:t>
            </a:r>
            <a:r>
              <a:rPr lang="fr-FR" b="1" i="1" dirty="0"/>
              <a:t>MARL</a:t>
            </a:r>
            <a:r>
              <a:rPr lang="fr-FR" dirty="0"/>
              <a:t>) avec un "</a:t>
            </a:r>
            <a:r>
              <a:rPr lang="fr-FR" dirty="0" err="1"/>
              <a:t>Critic</a:t>
            </a:r>
            <a:r>
              <a:rPr lang="fr-FR" dirty="0"/>
              <a:t> centralisé". Dans ce système, tous les agents sont connectés à une seule unité centrale - le </a:t>
            </a:r>
            <a:r>
              <a:rPr lang="fr-FR" dirty="0" err="1"/>
              <a:t>critic</a:t>
            </a:r>
            <a:r>
              <a:rPr lang="fr-FR" dirty="0"/>
              <a:t> - qui est chargée d'évaluer les actions de chaque agent et d'attribuer une valeur à chaque action. Cette évaluation se base sur les observations de l'environnement pour encourager un comportement coopératif.</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63</a:t>
            </a:fld>
            <a:endParaRPr/>
          </a:p>
        </p:txBody>
      </p:sp>
    </p:spTree>
    <p:extLst>
      <p:ext uri="{BB962C8B-B14F-4D97-AF65-F5344CB8AC3E}">
        <p14:creationId xmlns:p14="http://schemas.microsoft.com/office/powerpoint/2010/main" val="2897975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dirty="0"/>
              <a:t>Par conséquent, l'analyse de ces résultats démontre clairement que l'utilisation d'un "</a:t>
            </a:r>
            <a:r>
              <a:rPr lang="fr-FR" sz="1200" dirty="0" err="1"/>
              <a:t>Critic</a:t>
            </a:r>
            <a:r>
              <a:rPr lang="fr-FR" sz="1200" dirty="0"/>
              <a:t>" centralisé a facilité l'élaboration d'une stratégie coopérative par les agents. Cette stratégie a pour objectif de minimiser le temps d'attente pour chaque agent, sans avoir d'effets négatifs sur les autres.</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64</a:t>
            </a:fld>
            <a:endParaRPr/>
          </a:p>
        </p:txBody>
      </p:sp>
    </p:spTree>
    <p:extLst>
      <p:ext uri="{BB962C8B-B14F-4D97-AF65-F5344CB8AC3E}">
        <p14:creationId xmlns:p14="http://schemas.microsoft.com/office/powerpoint/2010/main" val="1682358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dirty="0">
                <a:solidFill>
                  <a:schemeClr val="dk1"/>
                </a:solidFill>
                <a:latin typeface="Calibri"/>
                <a:ea typeface="Calibri"/>
                <a:cs typeface="Calibri"/>
                <a:sym typeface="Calibri"/>
              </a:rPr>
              <a:t>L'introduction d'une unité centrale pour favoriser le comportement coopératif entre les agents a produit des résultats remarquables et a surpassé le système traditionnel. Cependant, les systèmes centralisés de ce type présentent un </a:t>
            </a:r>
            <a:r>
              <a:rPr lang="fr-FR" sz="1200" dirty="0" err="1">
                <a:solidFill>
                  <a:schemeClr val="dk1"/>
                </a:solidFill>
                <a:latin typeface="Calibri"/>
                <a:ea typeface="Calibri"/>
                <a:cs typeface="Calibri"/>
                <a:sym typeface="Calibri"/>
              </a:rPr>
              <a:t>problem</a:t>
            </a:r>
            <a:r>
              <a:rPr lang="fr-FR" sz="1200" dirty="0">
                <a:solidFill>
                  <a:schemeClr val="dk1"/>
                </a:solidFill>
                <a:latin typeface="Calibri"/>
                <a:ea typeface="Calibri"/>
                <a:cs typeface="Calibri"/>
                <a:sym typeface="Calibri"/>
              </a:rPr>
              <a:t> de ’single point Failure’: </a:t>
            </a:r>
            <a:r>
              <a:rPr lang="fr-FR" sz="1200" b="1" dirty="0">
                <a:solidFill>
                  <a:schemeClr val="dk1"/>
                </a:solidFill>
                <a:latin typeface="Calibri"/>
                <a:ea typeface="Calibri"/>
                <a:cs typeface="Calibri"/>
                <a:sym typeface="Calibri"/>
              </a:rPr>
              <a:t>si l'unité centrale cesse de fonctionner, l'ensemble du système s'effondre.</a:t>
            </a:r>
            <a:endParaRPr lang="fr-FR" b="1" dirty="0"/>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65</a:t>
            </a:fld>
            <a:endParaRPr/>
          </a:p>
        </p:txBody>
      </p:sp>
    </p:spTree>
    <p:extLst>
      <p:ext uri="{BB962C8B-B14F-4D97-AF65-F5344CB8AC3E}">
        <p14:creationId xmlns:p14="http://schemas.microsoft.com/office/powerpoint/2010/main" val="18405353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chemeClr val="dk1"/>
              </a:buClr>
              <a:buSzPts val="2000"/>
              <a:buFont typeface="Arial"/>
              <a:buNone/>
              <a:tabLst/>
              <a:defRPr/>
            </a:pPr>
            <a:r>
              <a:rPr lang="fr-FR" sz="1200" dirty="0">
                <a:solidFill>
                  <a:schemeClr val="dk1"/>
                </a:solidFill>
                <a:latin typeface="Calibri"/>
                <a:ea typeface="Calibri"/>
                <a:cs typeface="Calibri"/>
                <a:sym typeface="Calibri"/>
              </a:rPr>
              <a:t>C'est là qu'intervient l'importance d'un système décentralisé .En mettant en œuvre cette approche P2P dans notre modèle MARL, nous avons réussi à créer un système qui non seulement optimise le contrôle des feux de circulation, mais le fait d'une manière qui est résiliente face aux pannes potentielles de l'unité centrale. Cette avancée nous a permis de combiner les avantages des modèles centralisés et décentralisés, produisant un système qui est à la fois performant et robuste.</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66</a:t>
            </a:fld>
            <a:endParaRPr/>
          </a:p>
        </p:txBody>
      </p:sp>
    </p:spTree>
    <p:extLst>
      <p:ext uri="{BB962C8B-B14F-4D97-AF65-F5344CB8AC3E}">
        <p14:creationId xmlns:p14="http://schemas.microsoft.com/office/powerpoint/2010/main" val="11643559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67</a:t>
            </a:fld>
            <a:endParaRPr/>
          </a:p>
        </p:txBody>
      </p:sp>
    </p:spTree>
    <p:extLst>
      <p:ext uri="{BB962C8B-B14F-4D97-AF65-F5344CB8AC3E}">
        <p14:creationId xmlns:p14="http://schemas.microsoft.com/office/powerpoint/2010/main" val="2686727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dirty="0"/>
              <a:t>L'approche pair à pair (</a:t>
            </a:r>
            <a:r>
              <a:rPr lang="fr-FR" sz="1200" b="1" i="1" dirty="0"/>
              <a:t>P2P</a:t>
            </a:r>
            <a:r>
              <a:rPr lang="fr-FR" sz="1200" dirty="0"/>
              <a:t>) a également généré des résultats positifs en incorporant simultanément les principes de l'apprentissage coopératif et décentralisé. Cette combinaison a été mise en place pour pallier les vulnérabilités d'un système centralisé.</a:t>
            </a:r>
          </a:p>
          <a:p>
            <a:pPr marL="0" lvl="0" indent="0" algn="l" rtl="0">
              <a:spcBef>
                <a:spcPts val="0"/>
              </a:spcBef>
              <a:spcAft>
                <a:spcPts val="0"/>
              </a:spcAft>
              <a:buNone/>
            </a:pP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68</a:t>
            </a:fld>
            <a:endParaRPr/>
          </a:p>
        </p:txBody>
      </p:sp>
    </p:spTree>
    <p:extLst>
      <p:ext uri="{BB962C8B-B14F-4D97-AF65-F5344CB8AC3E}">
        <p14:creationId xmlns:p14="http://schemas.microsoft.com/office/powerpoint/2010/main" val="3438700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69</a:t>
            </a:fld>
            <a:endParaRPr lang="fr-FR" dirty="0">
              <a:solidFill>
                <a:prstClr val="black"/>
              </a:solidFill>
            </a:endParaRPr>
          </a:p>
        </p:txBody>
      </p:sp>
    </p:spTree>
    <p:extLst>
      <p:ext uri="{BB962C8B-B14F-4D97-AF65-F5344CB8AC3E}">
        <p14:creationId xmlns:p14="http://schemas.microsoft.com/office/powerpoint/2010/main" val="6021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000"/>
              </a:spcBef>
              <a:spcAft>
                <a:spcPts val="0"/>
              </a:spcAft>
              <a:buClr>
                <a:srgbClr val="000000"/>
              </a:buClr>
              <a:buSzPts val="2000"/>
              <a:buFont typeface="Arial"/>
              <a:buNone/>
              <a:tabLst/>
              <a:defRPr/>
            </a:pPr>
            <a:r>
              <a:rPr lang="fr-FR" dirty="0"/>
              <a:t>"La problématique principale de ce projet repose sur trois points. D'abord, la cible est asymétrique avec une inflation des zéros, ce qui complique la modélisation. Ensuite, nous cherchons à prédire un indicateur sur 5 ans avec seulement un mois de données. Enfin, la taille réduite du jeu de données représente un défi supplémentaire pour garantir la robustesse des résultats."</a:t>
            </a:r>
            <a:endParaRPr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extLst>
      <p:ext uri="{BB962C8B-B14F-4D97-AF65-F5344CB8AC3E}">
        <p14:creationId xmlns:p14="http://schemas.microsoft.com/office/powerpoint/2010/main" val="2373868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200" dirty="0"/>
              <a:t>nous constatons que l'approche centralisée et l'approche décentralisée ont toutes deux obtenu des résultats satisfaisants, surpassant le système standard. La politique partagée était la plus performante, suivie de près par l'approche P2P.</a:t>
            </a:r>
          </a:p>
          <a:p>
            <a:pPr marL="0" lvl="0" indent="0" algn="l" rtl="0">
              <a:spcBef>
                <a:spcPts val="0"/>
              </a:spcBef>
              <a:spcAft>
                <a:spcPts val="0"/>
              </a:spcAft>
              <a:buClr>
                <a:schemeClr val="dk1"/>
              </a:buClr>
              <a:buSzPts val="1100"/>
              <a:buFont typeface="Arial"/>
              <a:buNone/>
            </a:pPr>
            <a:endParaRPr lang="fr-FR" sz="1200" dirty="0"/>
          </a:p>
        </p:txBody>
      </p:sp>
      <p:sp>
        <p:nvSpPr>
          <p:cNvPr id="486" name="Google Shape;48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9859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nous avons saturé notre scénario avec un grand nombre de véhicules afin de tester la stabilité de nos modèles et de la comparer à celle du système standard.</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Lorsque nos modèles ont été mis à l'épreuve dans un environnement à forte densité de trafic, ils se sont révélés remarquablement stables et ont continué à produire de bons résultats, contrairement au système standard qui a échoué.</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71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513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Arial"/>
                <a:ea typeface="Arial"/>
                <a:cs typeface="Arial"/>
                <a:sym typeface="Arial"/>
              </a:rPr>
              <a:t>Alors on </a:t>
            </a:r>
            <a:r>
              <a:rPr lang="en-US" dirty="0" err="1">
                <a:latin typeface="Arial"/>
                <a:ea typeface="Arial"/>
                <a:cs typeface="Arial"/>
                <a:sym typeface="Arial"/>
              </a:rPr>
              <a:t>va</a:t>
            </a:r>
            <a:r>
              <a:rPr lang="en-US" dirty="0">
                <a:latin typeface="Arial"/>
                <a:ea typeface="Arial"/>
                <a:cs typeface="Arial"/>
                <a:sym typeface="Arial"/>
              </a:rPr>
              <a:t> passer a un simulation pour visualizer le </a:t>
            </a:r>
            <a:r>
              <a:rPr lang="en-US" dirty="0" err="1">
                <a:latin typeface="Arial"/>
                <a:ea typeface="Arial"/>
                <a:cs typeface="Arial"/>
                <a:sym typeface="Arial"/>
              </a:rPr>
              <a:t>comportement</a:t>
            </a:r>
            <a:r>
              <a:rPr lang="en-US" dirty="0">
                <a:latin typeface="Arial"/>
                <a:ea typeface="Arial"/>
                <a:cs typeface="Arial"/>
                <a:sym typeface="Arial"/>
              </a:rPr>
              <a:t> de </a:t>
            </a:r>
            <a:r>
              <a:rPr lang="en-US" dirty="0" err="1">
                <a:latin typeface="Arial"/>
                <a:ea typeface="Arial"/>
                <a:cs typeface="Arial"/>
                <a:sym typeface="Arial"/>
              </a:rPr>
              <a:t>notre</a:t>
            </a:r>
            <a:r>
              <a:rPr lang="en-US" dirty="0">
                <a:latin typeface="Arial"/>
                <a:ea typeface="Arial"/>
                <a:cs typeface="Arial"/>
                <a:sym typeface="Arial"/>
              </a:rPr>
              <a:t> </a:t>
            </a:r>
            <a:r>
              <a:rPr lang="en-US" dirty="0" err="1">
                <a:latin typeface="Arial"/>
                <a:ea typeface="Arial"/>
                <a:cs typeface="Arial"/>
                <a:sym typeface="Arial"/>
              </a:rPr>
              <a:t>meillieur</a:t>
            </a:r>
            <a:r>
              <a:rPr lang="en-US" dirty="0">
                <a:latin typeface="Arial"/>
                <a:ea typeface="Arial"/>
                <a:cs typeface="Arial"/>
                <a:sym typeface="Arial"/>
              </a:rPr>
              <a:t> </a:t>
            </a:r>
            <a:r>
              <a:rPr lang="en-US" dirty="0" err="1">
                <a:latin typeface="Arial"/>
                <a:ea typeface="Arial"/>
                <a:cs typeface="Arial"/>
                <a:sym typeface="Arial"/>
              </a:rPr>
              <a:t>modele</a:t>
            </a:r>
            <a:r>
              <a:rPr lang="en-US" dirty="0">
                <a:latin typeface="Arial"/>
                <a:ea typeface="Arial"/>
                <a:cs typeface="Arial"/>
                <a:sym typeface="Arial"/>
              </a:rPr>
              <a:t> “shared policy ” </a:t>
            </a:r>
            <a:r>
              <a:rPr lang="en-US" dirty="0" err="1">
                <a:latin typeface="Arial"/>
                <a:ea typeface="Arial"/>
                <a:cs typeface="Arial"/>
                <a:sym typeface="Arial"/>
              </a:rPr>
              <a:t>contre</a:t>
            </a:r>
            <a:r>
              <a:rPr lang="en-US" dirty="0">
                <a:latin typeface="Arial"/>
                <a:ea typeface="Arial"/>
                <a:cs typeface="Arial"/>
                <a:sym typeface="Arial"/>
              </a:rPr>
              <a:t> le system standard  </a:t>
            </a:r>
            <a:br>
              <a:rPr lang="en-US" dirty="0">
                <a:latin typeface="Arial"/>
                <a:ea typeface="Arial"/>
                <a:cs typeface="Arial"/>
                <a:sym typeface="Arial"/>
              </a:rPr>
            </a:br>
            <a:br>
              <a:rPr lang="en-US" dirty="0">
                <a:latin typeface="Arial"/>
                <a:ea typeface="Arial"/>
                <a:cs typeface="Arial"/>
                <a:sym typeface="Arial"/>
              </a:rPr>
            </a:br>
            <a:r>
              <a:rPr lang="en-US" dirty="0" err="1">
                <a:latin typeface="Arial"/>
                <a:ea typeface="Arial"/>
                <a:cs typeface="Arial"/>
                <a:sym typeface="Arial"/>
              </a:rPr>
              <a:t>alors</a:t>
            </a:r>
            <a:r>
              <a:rPr lang="en-US" dirty="0">
                <a:latin typeface="Arial"/>
                <a:ea typeface="Arial"/>
                <a:cs typeface="Arial"/>
                <a:sym typeface="Arial"/>
              </a:rPr>
              <a:t> dans </a:t>
            </a:r>
            <a:r>
              <a:rPr lang="en-US" dirty="0" err="1">
                <a:latin typeface="Arial"/>
                <a:ea typeface="Arial"/>
                <a:cs typeface="Arial"/>
                <a:sym typeface="Arial"/>
              </a:rPr>
              <a:t>cette</a:t>
            </a:r>
            <a:r>
              <a:rPr lang="en-US" dirty="0">
                <a:latin typeface="Arial"/>
                <a:ea typeface="Arial"/>
                <a:cs typeface="Arial"/>
                <a:sym typeface="Arial"/>
              </a:rPr>
              <a:t> simulation le color des voiture change </a:t>
            </a:r>
            <a:r>
              <a:rPr lang="en-US" dirty="0" err="1">
                <a:latin typeface="Arial"/>
                <a:ea typeface="Arial"/>
                <a:cs typeface="Arial"/>
                <a:sym typeface="Arial"/>
              </a:rPr>
              <a:t>relativement</a:t>
            </a:r>
            <a:r>
              <a:rPr lang="en-US" dirty="0">
                <a:latin typeface="Arial"/>
                <a:ea typeface="Arial"/>
                <a:cs typeface="Arial"/>
                <a:sym typeface="Arial"/>
              </a:rPr>
              <a:t> au temps d attend </a:t>
            </a:r>
          </a:p>
          <a:p>
            <a:pPr marL="0" lvl="0" indent="0" algn="l" rtl="0">
              <a:spcBef>
                <a:spcPts val="0"/>
              </a:spcBef>
              <a:spcAft>
                <a:spcPts val="0"/>
              </a:spcAft>
              <a:buNone/>
            </a:pPr>
            <a:r>
              <a:rPr lang="en-US" dirty="0">
                <a:latin typeface="Arial"/>
                <a:ea typeface="Arial"/>
                <a:cs typeface="Arial"/>
                <a:sym typeface="Arial"/>
              </a:rPr>
              <a:t>Pour le blue </a:t>
            </a:r>
            <a:r>
              <a:rPr lang="en-US" dirty="0" err="1">
                <a:latin typeface="Arial"/>
                <a:ea typeface="Arial"/>
                <a:cs typeface="Arial"/>
                <a:sym typeface="Arial"/>
              </a:rPr>
              <a:t>c’est</a:t>
            </a:r>
            <a:r>
              <a:rPr lang="en-US" dirty="0">
                <a:latin typeface="Arial"/>
                <a:ea typeface="Arial"/>
                <a:cs typeface="Arial"/>
                <a:sym typeface="Arial"/>
              </a:rPr>
              <a:t> </a:t>
            </a:r>
            <a:r>
              <a:rPr lang="en-US" dirty="0" err="1">
                <a:latin typeface="Arial"/>
                <a:ea typeface="Arial"/>
                <a:cs typeface="Arial"/>
                <a:sym typeface="Arial"/>
              </a:rPr>
              <a:t>quand</a:t>
            </a:r>
            <a:r>
              <a:rPr lang="en-US" dirty="0">
                <a:latin typeface="Arial"/>
                <a:ea typeface="Arial"/>
                <a:cs typeface="Arial"/>
                <a:sym typeface="Arial"/>
              </a:rPr>
              <a:t> le </a:t>
            </a:r>
            <a:r>
              <a:rPr lang="en-US" dirty="0" err="1">
                <a:latin typeface="Arial"/>
                <a:ea typeface="Arial"/>
                <a:cs typeface="Arial"/>
                <a:sym typeface="Arial"/>
              </a:rPr>
              <a:t>twmps</a:t>
            </a:r>
            <a:r>
              <a:rPr lang="en-US" dirty="0">
                <a:latin typeface="Arial"/>
                <a:ea typeface="Arial"/>
                <a:cs typeface="Arial"/>
                <a:sym typeface="Arial"/>
              </a:rPr>
              <a:t> </a:t>
            </a:r>
            <a:r>
              <a:rPr lang="en-US" dirty="0" err="1">
                <a:latin typeface="Arial"/>
                <a:ea typeface="Arial"/>
                <a:cs typeface="Arial"/>
                <a:sym typeface="Arial"/>
              </a:rPr>
              <a:t>d’attends</a:t>
            </a:r>
            <a:r>
              <a:rPr lang="en-US" dirty="0">
                <a:latin typeface="Arial"/>
                <a:ea typeface="Arial"/>
                <a:cs typeface="Arial"/>
                <a:sym typeface="Arial"/>
              </a:rPr>
              <a:t> et au </a:t>
            </a:r>
            <a:r>
              <a:rPr lang="en-US" dirty="0" err="1">
                <a:latin typeface="Arial"/>
                <a:ea typeface="Arial"/>
                <a:cs typeface="Arial"/>
                <a:sym typeface="Arial"/>
              </a:rPr>
              <a:t>voisinage</a:t>
            </a:r>
            <a:r>
              <a:rPr lang="en-US" dirty="0">
                <a:latin typeface="Arial"/>
                <a:ea typeface="Arial"/>
                <a:cs typeface="Arial"/>
                <a:sym typeface="Arial"/>
              </a:rPr>
              <a:t> 0</a:t>
            </a:r>
          </a:p>
          <a:p>
            <a:pPr marL="0" lvl="0" indent="0" algn="l" rtl="0">
              <a:spcBef>
                <a:spcPts val="0"/>
              </a:spcBef>
              <a:spcAft>
                <a:spcPts val="0"/>
              </a:spcAft>
              <a:buNone/>
            </a:pPr>
            <a:r>
              <a:rPr lang="en-US" dirty="0">
                <a:latin typeface="Arial"/>
                <a:ea typeface="Arial"/>
                <a:cs typeface="Arial"/>
                <a:sym typeface="Arial"/>
              </a:rPr>
              <a:t>Par </a:t>
            </a:r>
            <a:r>
              <a:rPr lang="en-US" dirty="0" err="1">
                <a:latin typeface="Arial"/>
                <a:ea typeface="Arial"/>
                <a:cs typeface="Arial"/>
                <a:sym typeface="Arial"/>
              </a:rPr>
              <a:t>contre</a:t>
            </a:r>
            <a:r>
              <a:rPr lang="en-US" dirty="0">
                <a:latin typeface="Arial"/>
                <a:ea typeface="Arial"/>
                <a:cs typeface="Arial"/>
                <a:sym typeface="Arial"/>
              </a:rPr>
              <a:t> pour le rouge </a:t>
            </a:r>
            <a:r>
              <a:rPr lang="en-US" dirty="0" err="1">
                <a:latin typeface="Arial"/>
                <a:ea typeface="Arial"/>
                <a:cs typeface="Arial"/>
                <a:sym typeface="Arial"/>
              </a:rPr>
              <a:t>c’est</a:t>
            </a:r>
            <a:r>
              <a:rPr lang="en-US" dirty="0">
                <a:latin typeface="Arial"/>
                <a:ea typeface="Arial"/>
                <a:cs typeface="Arial"/>
                <a:sym typeface="Arial"/>
              </a:rPr>
              <a:t> </a:t>
            </a:r>
            <a:r>
              <a:rPr lang="en-US" dirty="0" err="1">
                <a:latin typeface="Arial"/>
                <a:ea typeface="Arial"/>
                <a:cs typeface="Arial"/>
                <a:sym typeface="Arial"/>
              </a:rPr>
              <a:t>quand</a:t>
            </a:r>
            <a:r>
              <a:rPr lang="en-US" dirty="0">
                <a:latin typeface="Arial"/>
                <a:ea typeface="Arial"/>
                <a:cs typeface="Arial"/>
                <a:sym typeface="Arial"/>
              </a:rPr>
              <a:t> le temps </a:t>
            </a:r>
            <a:r>
              <a:rPr lang="en-US" dirty="0" err="1">
                <a:latin typeface="Arial"/>
                <a:ea typeface="Arial"/>
                <a:cs typeface="Arial"/>
                <a:sym typeface="Arial"/>
              </a:rPr>
              <a:t>d’attend</a:t>
            </a:r>
            <a:r>
              <a:rPr lang="en-US" dirty="0">
                <a:latin typeface="Arial"/>
                <a:ea typeface="Arial"/>
                <a:cs typeface="Arial"/>
                <a:sym typeface="Arial"/>
              </a:rPr>
              <a:t> </a:t>
            </a:r>
            <a:r>
              <a:rPr lang="en-US" dirty="0" err="1">
                <a:latin typeface="Arial"/>
                <a:ea typeface="Arial"/>
                <a:cs typeface="Arial"/>
                <a:sym typeface="Arial"/>
              </a:rPr>
              <a:t>depass</a:t>
            </a:r>
            <a:r>
              <a:rPr lang="en-US" dirty="0">
                <a:latin typeface="Arial"/>
                <a:ea typeface="Arial"/>
                <a:cs typeface="Arial"/>
                <a:sym typeface="Arial"/>
              </a:rPr>
              <a:t> 10s</a:t>
            </a: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72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93786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latin typeface="Arial"/>
                <a:ea typeface="Arial"/>
                <a:cs typeface="Arial"/>
                <a:sym typeface="Arial"/>
              </a:rPr>
              <a:t>Nous pouvons clairement voir que notre system a été capable de gérer cette situation sans problème alors system standard a des difficultés à gérer ce trafic. </a:t>
            </a:r>
            <a:endParaRPr dirty="0">
              <a:latin typeface="Arial"/>
              <a:ea typeface="Arial"/>
              <a:cs typeface="Arial"/>
              <a:sym typeface="Arial"/>
            </a:endParaRPr>
          </a:p>
        </p:txBody>
      </p:sp>
      <p:sp>
        <p:nvSpPr>
          <p:cNvPr id="501" name="Google Shape;50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73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24280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rtl="0">
              <a:spcBef>
                <a:spcPts val="0"/>
              </a:spcBef>
              <a:spcAft>
                <a:spcPts val="0"/>
              </a:spcAft>
              <a:buClr>
                <a:schemeClr val="dk1"/>
              </a:buClr>
              <a:buSzPts val="1100"/>
              <a:buFont typeface="Arial"/>
              <a:buNone/>
            </a:pPr>
            <a:r>
              <a:rPr lang="fr-FR" sz="1200" dirty="0">
                <a:solidFill>
                  <a:schemeClr val="dk1"/>
                </a:solidFill>
                <a:latin typeface="Calibri"/>
                <a:ea typeface="Calibri"/>
                <a:cs typeface="Calibri"/>
                <a:sym typeface="Calibri"/>
              </a:rPr>
              <a:t>En conclusion, notre étude a révélé l'efficacité des approches d'apprentissage par renforcement, à la fois centralisée et décentralisée, dans la gestion des feux de circulation. l'approche de la politique partagée que l'approche pair à pair (P2P) ont obtenu des résultats satisfaisants, surpassant le système standard. En particulier, la politique partagée c'est la plus performante, grâce à sa capacité à optimiser une politique qui tient compte des bénéfices de tous les agents.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fr-FR" sz="1200" dirty="0">
                <a:solidFill>
                  <a:schemeClr val="dk1"/>
                </a:solidFill>
                <a:latin typeface="Calibri"/>
                <a:ea typeface="Calibri"/>
                <a:cs typeface="Calibri"/>
                <a:sym typeface="Calibri"/>
              </a:rPr>
              <a:t>Ces résultats démontrent non seulement le potentiel des approches centralisées et décentralisées pour améliorer l'efficacité de la gestion des feux de circulation, mais soulignent également la robustesse de ces systèmes en cas de conditions de trafic extrêmes. À l'avenir, nous prévoyons d'étendre nos recherches à d'autres scénarios, dans le but ultime d'améliorer la fluidité du trafic et la qualité de vie des citoyens.</a:t>
            </a:r>
          </a:p>
          <a:p>
            <a:pPr marL="0" marR="0" lvl="0" indent="0" algn="l" rtl="0">
              <a:spcBef>
                <a:spcPts val="0"/>
              </a:spcBef>
              <a:spcAft>
                <a:spcPts val="0"/>
              </a:spcAft>
              <a:buClr>
                <a:schemeClr val="dk1"/>
              </a:buClr>
              <a:buSzPts val="1100"/>
              <a:buFont typeface="Arial"/>
              <a:buNone/>
            </a:pPr>
            <a:endParaRPr lang="fr-FR" sz="1200"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Calibri"/>
              <a:buNone/>
            </a:pPr>
            <a:endParaRPr lang="fr-FR" dirty="0"/>
          </a:p>
          <a:p>
            <a:pPr marL="171450" marR="0" lvl="0" indent="-95250" algn="l" rtl="0">
              <a:lnSpc>
                <a:spcPct val="100000"/>
              </a:lnSpc>
              <a:spcBef>
                <a:spcPts val="0"/>
              </a:spcBef>
              <a:spcAft>
                <a:spcPts val="0"/>
              </a:spcAft>
              <a:buClr>
                <a:schemeClr val="dk1"/>
              </a:buClr>
              <a:buSzPts val="1200"/>
              <a:buFont typeface="Calibri"/>
              <a:buNone/>
            </a:pPr>
            <a:endParaRPr lang="fr-FR" dirty="0"/>
          </a:p>
          <a:p>
            <a:pPr marL="0" marR="0" lvl="0" indent="0" algn="l" rtl="0">
              <a:lnSpc>
                <a:spcPct val="100000"/>
              </a:lnSpc>
              <a:spcBef>
                <a:spcPts val="0"/>
              </a:spcBef>
              <a:spcAft>
                <a:spcPts val="0"/>
              </a:spcAft>
              <a:buClr>
                <a:schemeClr val="dk1"/>
              </a:buClr>
              <a:buSzPts val="1200"/>
              <a:buFont typeface="Calibri"/>
              <a:buNone/>
            </a:pPr>
            <a:endParaRPr lang="fr-FR" dirty="0"/>
          </a:p>
          <a:p>
            <a:pPr marL="0" lvl="0" indent="0" algn="l" rtl="0">
              <a:spcBef>
                <a:spcPts val="0"/>
              </a:spcBef>
              <a:spcAft>
                <a:spcPts val="0"/>
              </a:spcAft>
              <a:buNone/>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74</a:t>
            </a:fld>
            <a:endParaRPr lang="fr-FR" dirty="0">
              <a:solidFill>
                <a:prstClr val="black"/>
              </a:solidFill>
            </a:endParaRPr>
          </a:p>
        </p:txBody>
      </p:sp>
    </p:spTree>
    <p:extLst>
      <p:ext uri="{BB962C8B-B14F-4D97-AF65-F5344CB8AC3E}">
        <p14:creationId xmlns:p14="http://schemas.microsoft.com/office/powerpoint/2010/main" val="3989587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171450" indent="-171450">
              <a:buFontTx/>
              <a:buNone/>
            </a:pPr>
            <a:endParaRPr lang="fr-FR" dirty="0"/>
          </a:p>
        </p:txBody>
      </p:sp>
      <p:sp>
        <p:nvSpPr>
          <p:cNvPr id="4" name="Espace réservé du numéro de diapositive 3"/>
          <p:cNvSpPr>
            <a:spLocks noGrp="1"/>
          </p:cNvSpPr>
          <p:nvPr>
            <p:ph type="sldNum" sz="quarter" idx="10"/>
          </p:nvPr>
        </p:nvSpPr>
        <p:spPr/>
        <p:txBody>
          <a:bodyPr/>
          <a:lstStyle/>
          <a:p>
            <a:pPr>
              <a:defRPr/>
            </a:pPr>
            <a:fld id="{2D795699-8937-4DCC-BD47-811CD97F2264}" type="slidenum">
              <a:rPr lang="fr-FR" smtClean="0"/>
              <a:pPr>
                <a:defRPr/>
              </a:pPr>
              <a:t>75</a:t>
            </a:fld>
            <a:endParaRPr lang="fr-FR"/>
          </a:p>
        </p:txBody>
      </p:sp>
      <p:sp>
        <p:nvSpPr>
          <p:cNvPr id="6" name="Espace réservé du pied de page 5"/>
          <p:cNvSpPr>
            <a:spLocks noGrp="1"/>
          </p:cNvSpPr>
          <p:nvPr>
            <p:ph type="ftr" sz="quarter" idx="11"/>
          </p:nvPr>
        </p:nvSpPr>
        <p:spPr/>
        <p:txBody>
          <a:bodyPr/>
          <a:lstStyle/>
          <a:p>
            <a:pPr>
              <a:defRPr/>
            </a:pPr>
            <a:r>
              <a:rPr lang="fr-FR"/>
              <a:t>Projet de fin d'études</a:t>
            </a:r>
          </a:p>
        </p:txBody>
      </p:sp>
    </p:spTree>
    <p:extLst>
      <p:ext uri="{BB962C8B-B14F-4D97-AF65-F5344CB8AC3E}">
        <p14:creationId xmlns:p14="http://schemas.microsoft.com/office/powerpoint/2010/main" val="386272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fr-FR" dirty="0"/>
              <a:t>"L’objectif principal est de développer un modèle de prédiction de la Valeur Vie Client en utilisant des techniques de machine </a:t>
            </a:r>
            <a:r>
              <a:rPr lang="fr-FR" dirty="0" err="1"/>
              <a:t>learning</a:t>
            </a:r>
            <a:r>
              <a:rPr lang="fr-FR" dirty="0"/>
              <a:t>, tout en prenant en compte les spécificités des données. Ensuite, il s'agit de tester et d'évaluer cette approche, pour la comparer avec d'autres méthodes prédictives traditionnelles."</a:t>
            </a:r>
            <a:endParaRPr lang="en-US" dirty="0"/>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263982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0C1A835-B92D-4513-8D81-530BFE20FEBC}" type="slidenum">
              <a:rPr lang="fr-FR" smtClean="0">
                <a:solidFill>
                  <a:prstClr val="black"/>
                </a:solidFill>
              </a:rPr>
              <a:pPr/>
              <a:t>9</a:t>
            </a:fld>
            <a:endParaRPr lang="fr-FR" dirty="0">
              <a:solidFill>
                <a:prstClr val="black"/>
              </a:solidFill>
            </a:endParaRPr>
          </a:p>
        </p:txBody>
      </p:sp>
    </p:spTree>
    <p:extLst>
      <p:ext uri="{BB962C8B-B14F-4D97-AF65-F5344CB8AC3E}">
        <p14:creationId xmlns:p14="http://schemas.microsoft.com/office/powerpoint/2010/main" val="1145984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5" name="Google Shape;10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51"/>
          <p:cNvSpPr>
            <a:spLocks noGrp="1"/>
          </p:cNvSpPr>
          <p:nvPr>
            <p:ph type="pic" idx="2"/>
          </p:nvPr>
        </p:nvSpPr>
        <p:spPr>
          <a:xfrm>
            <a:off x="5183188" y="987425"/>
            <a:ext cx="6172200" cy="4873625"/>
          </a:xfrm>
          <a:prstGeom prst="rect">
            <a:avLst/>
          </a:prstGeom>
          <a:noFill/>
          <a:ln>
            <a:noFill/>
          </a:ln>
        </p:spPr>
      </p:sp>
      <p:sp>
        <p:nvSpPr>
          <p:cNvPr id="143" name="Google Shape;143;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0000">
              <a:srgbClr val="FAFAFA"/>
            </a:gs>
            <a:gs pos="100000">
              <a:srgbClr val="CECECE"/>
            </a:gs>
          </a:gsLst>
          <a:lin ang="5400000" scaled="0"/>
        </a:gradFill>
        <a:effectLst/>
      </p:bgPr>
    </p:bg>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g"/><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jpg"/><Relationship Id="rId7" Type="http://schemas.openxmlformats.org/officeDocument/2006/relationships/diagramColors" Target="../diagrams/colors5.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jpg"/><Relationship Id="rId7" Type="http://schemas.openxmlformats.org/officeDocument/2006/relationships/diagramColors" Target="../diagrams/colors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jpg"/><Relationship Id="rId7" Type="http://schemas.openxmlformats.org/officeDocument/2006/relationships/diagramColors" Target="../diagrams/colors8.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jpg"/><Relationship Id="rId7"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4.png"/><Relationship Id="rId2" Type="http://schemas.openxmlformats.org/officeDocument/2006/relationships/notesSlide" Target="../notesSlides/notesSlide35.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17" Type="http://schemas.openxmlformats.org/officeDocument/2006/relationships/image" Target="../media/image29.png"/><Relationship Id="rId2" Type="http://schemas.openxmlformats.org/officeDocument/2006/relationships/notesSlide" Target="../notesSlides/notesSlide38.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image" Target="../media/image27.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39.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image" Target="../media/image27.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image" Target="../media/image27.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1.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3.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2.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3.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5.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4.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6.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5.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6.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5" Type="http://schemas.openxmlformats.org/officeDocument/2006/relationships/chart" Target="../charts/chart7.xml"/><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2E84A356-6384-404E-8482-7533830ACB2B}"/>
              </a:ext>
            </a:extLst>
          </p:cNvPr>
          <p:cNvSpPr/>
          <p:nvPr/>
        </p:nvSpPr>
        <p:spPr>
          <a:xfrm>
            <a:off x="2393336" y="2868916"/>
            <a:ext cx="7661561" cy="1661657"/>
          </a:xfrm>
          <a:prstGeom prst="round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Title 2"/>
          <p:cNvSpPr>
            <a:spLocks noGrp="1"/>
          </p:cNvSpPr>
          <p:nvPr>
            <p:ph type="ctrTitle"/>
          </p:nvPr>
        </p:nvSpPr>
        <p:spPr>
          <a:xfrm>
            <a:off x="2498858" y="3279522"/>
            <a:ext cx="7345751" cy="926606"/>
          </a:xfrm>
          <a:noFill/>
          <a:ln>
            <a:noFill/>
          </a:ln>
        </p:spPr>
        <p:txBody>
          <a:bodyPr anchor="ctr">
            <a:noAutofit/>
          </a:bodyPr>
          <a:lstStyle/>
          <a:p>
            <a:pPr algn="ctr"/>
            <a:r>
              <a:rPr lang="fr-FR" sz="3600" b="1" dirty="0">
                <a:solidFill>
                  <a:schemeClr val="tx1"/>
                </a:solidFill>
                <a:latin typeface="Arial" panose="020B0604020202020204" pitchFamily="34" charset="0"/>
                <a:cs typeface="Times New Roman" panose="02020603050405020304" pitchFamily="18" charset="0"/>
              </a:rPr>
              <a:t>Modélisation Prédictive de la Valeur Client dans le</a:t>
            </a:r>
            <a:br>
              <a:rPr lang="fr-FR" sz="3600" b="1" dirty="0">
                <a:solidFill>
                  <a:schemeClr val="tx1"/>
                </a:solidFill>
                <a:latin typeface="Arial" panose="020B0604020202020204" pitchFamily="34" charset="0"/>
                <a:cs typeface="Times New Roman" panose="02020603050405020304" pitchFamily="18" charset="0"/>
              </a:rPr>
            </a:br>
            <a:r>
              <a:rPr lang="fr-FR" sz="3600" b="1" dirty="0">
                <a:solidFill>
                  <a:schemeClr val="tx1"/>
                </a:solidFill>
                <a:latin typeface="Arial" panose="020B0604020202020204" pitchFamily="34" charset="0"/>
                <a:cs typeface="Times New Roman" panose="02020603050405020304" pitchFamily="18" charset="0"/>
              </a:rPr>
              <a:t>Secteur Bancaire</a:t>
            </a:r>
          </a:p>
        </p:txBody>
      </p:sp>
      <p:sp>
        <p:nvSpPr>
          <p:cNvPr id="4" name="Subtitle 3"/>
          <p:cNvSpPr>
            <a:spLocks noGrp="1"/>
          </p:cNvSpPr>
          <p:nvPr>
            <p:ph type="subTitle" idx="1"/>
          </p:nvPr>
        </p:nvSpPr>
        <p:spPr>
          <a:xfrm>
            <a:off x="384234" y="4652281"/>
            <a:ext cx="4229249" cy="1191513"/>
          </a:xfrm>
        </p:spPr>
        <p:txBody>
          <a:bodyPr>
            <a:normAutofit/>
          </a:bodyPr>
          <a:lstStyle/>
          <a:p>
            <a:pPr algn="l"/>
            <a:r>
              <a:rPr lang="it-IT" sz="1400" b="1" u="sng" dirty="0">
                <a:latin typeface="+mn-lt"/>
                <a:cs typeface="Times New Roman" panose="02020603050405020304" pitchFamily="18" charset="0"/>
              </a:rPr>
              <a:t>Préparé par :</a:t>
            </a:r>
            <a:r>
              <a:rPr lang="it-IT" sz="1400" b="1" dirty="0">
                <a:latin typeface="+mn-lt"/>
                <a:cs typeface="Times New Roman" panose="02020603050405020304" pitchFamily="18" charset="0"/>
              </a:rPr>
              <a:t>  </a:t>
            </a:r>
          </a:p>
          <a:p>
            <a:pPr algn="l"/>
            <a:r>
              <a:rPr lang="it-IT" sz="1500" dirty="0">
                <a:solidFill>
                  <a:schemeClr val="tx1"/>
                </a:solidFill>
                <a:latin typeface="+mn-lt"/>
                <a:cs typeface="Times New Roman" panose="02020603050405020304" pitchFamily="18" charset="0"/>
              </a:rPr>
              <a:t>M. NABIGH Mohamed</a:t>
            </a:r>
          </a:p>
          <a:p>
            <a:pPr algn="l"/>
            <a:endParaRPr lang="it-IT" b="1" dirty="0">
              <a:solidFill>
                <a:schemeClr val="tx1"/>
              </a:solidFill>
              <a:latin typeface="+mn-lt"/>
              <a:cs typeface="Times New Roman" panose="02020603050405020304" pitchFamily="18" charset="0"/>
            </a:endParaRPr>
          </a:p>
        </p:txBody>
      </p:sp>
      <p:grpSp>
        <p:nvGrpSpPr>
          <p:cNvPr id="7" name="Group 2">
            <a:extLst>
              <a:ext uri="{FF2B5EF4-FFF2-40B4-BE49-F238E27FC236}">
                <a16:creationId xmlns:a16="http://schemas.microsoft.com/office/drawing/2014/main" id="{1854E692-FE38-4761-BC6F-44F7BF7F10EA}"/>
              </a:ext>
            </a:extLst>
          </p:cNvPr>
          <p:cNvGrpSpPr>
            <a:grpSpLocks/>
          </p:cNvGrpSpPr>
          <p:nvPr/>
        </p:nvGrpSpPr>
        <p:grpSpPr bwMode="auto">
          <a:xfrm rot="5400000">
            <a:off x="8923073" y="3543663"/>
            <a:ext cx="3384377" cy="3408747"/>
            <a:chOff x="4474" y="-183"/>
            <a:chExt cx="7560" cy="8054"/>
          </a:xfrm>
        </p:grpSpPr>
        <p:sp>
          <p:nvSpPr>
            <p:cNvPr id="8" name="Freeform 3">
              <a:extLst>
                <a:ext uri="{FF2B5EF4-FFF2-40B4-BE49-F238E27FC236}">
                  <a16:creationId xmlns:a16="http://schemas.microsoft.com/office/drawing/2014/main" id="{75A73489-9925-4C63-BB0C-48A4E50528DA}"/>
                </a:ext>
              </a:extLst>
            </p:cNvPr>
            <p:cNvSpPr>
              <a:spLocks/>
            </p:cNvSpPr>
            <p:nvPr/>
          </p:nvSpPr>
          <p:spPr bwMode="auto">
            <a:xfrm>
              <a:off x="4584" y="-183"/>
              <a:ext cx="7450" cy="4273"/>
            </a:xfrm>
            <a:custGeom>
              <a:avLst/>
              <a:gdLst>
                <a:gd name="T0" fmla="*/ 7450 w 4248000"/>
                <a:gd name="T1" fmla="*/ 4273 h 2160000"/>
                <a:gd name="T2" fmla="*/ 5051 w 4248000"/>
                <a:gd name="T3" fmla="*/ 3561 h 2160000"/>
                <a:gd name="T4" fmla="*/ 2652 w 4248000"/>
                <a:gd name="T5" fmla="*/ 7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2540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9" name="Freeform 4">
              <a:extLst>
                <a:ext uri="{FF2B5EF4-FFF2-40B4-BE49-F238E27FC236}">
                  <a16:creationId xmlns:a16="http://schemas.microsoft.com/office/drawing/2014/main" id="{0F26D806-2C0C-4CC9-8CDE-8CF33882790D}"/>
                </a:ext>
              </a:extLst>
            </p:cNvPr>
            <p:cNvSpPr>
              <a:spLocks/>
            </p:cNvSpPr>
            <p:nvPr/>
          </p:nvSpPr>
          <p:spPr bwMode="auto">
            <a:xfrm>
              <a:off x="5755" y="-183"/>
              <a:ext cx="6219" cy="4273"/>
            </a:xfrm>
            <a:custGeom>
              <a:avLst/>
              <a:gdLst>
                <a:gd name="T0" fmla="*/ 1177 w 5328000"/>
                <a:gd name="T1" fmla="*/ 317 h 1944000"/>
                <a:gd name="T2" fmla="*/ 3698 w 5328000"/>
                <a:gd name="T3" fmla="*/ 3323 h 1944000"/>
                <a:gd name="T4" fmla="*/ 4790 w 5328000"/>
                <a:gd name="T5" fmla="*/ 4115 h 1944000"/>
                <a:gd name="T6" fmla="*/ 6219 w 5328000"/>
                <a:gd name="T7" fmla="*/ 4273 h 1944000"/>
                <a:gd name="T8" fmla="*/ 6219 w 5328000"/>
                <a:gd name="T9" fmla="*/ 0 h 1944000"/>
                <a:gd name="T10" fmla="*/ 0 w 5328000"/>
                <a:gd name="T11" fmla="*/ 0 h 1944000"/>
                <a:gd name="T12" fmla="*/ 1177 w 5328000"/>
                <a:gd name="T13" fmla="*/ 317 h 1944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28000" h="1944000">
                  <a:moveTo>
                    <a:pt x="1008000" y="144000"/>
                  </a:moveTo>
                  <a:lnTo>
                    <a:pt x="3168000" y="1512000"/>
                  </a:lnTo>
                  <a:lnTo>
                    <a:pt x="4104000" y="1872000"/>
                  </a:lnTo>
                  <a:lnTo>
                    <a:pt x="5328000" y="1944000"/>
                  </a:lnTo>
                  <a:lnTo>
                    <a:pt x="5328000" y="0"/>
                  </a:lnTo>
                  <a:lnTo>
                    <a:pt x="0" y="0"/>
                  </a:lnTo>
                  <a:lnTo>
                    <a:pt x="1008000" y="144000"/>
                  </a:lnTo>
                  <a:close/>
                </a:path>
              </a:pathLst>
            </a:custGeom>
            <a:solidFill>
              <a:srgbClr val="008000"/>
            </a:soli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0" name="Freeform 5">
              <a:extLst>
                <a:ext uri="{FF2B5EF4-FFF2-40B4-BE49-F238E27FC236}">
                  <a16:creationId xmlns:a16="http://schemas.microsoft.com/office/drawing/2014/main" id="{30BC2B82-0634-48E2-961B-AE33BB495DD5}"/>
                </a:ext>
              </a:extLst>
            </p:cNvPr>
            <p:cNvSpPr>
              <a:spLocks/>
            </p:cNvSpPr>
            <p:nvPr/>
          </p:nvSpPr>
          <p:spPr bwMode="auto">
            <a:xfrm>
              <a:off x="4474" y="139"/>
              <a:ext cx="7500" cy="4561"/>
            </a:xfrm>
            <a:custGeom>
              <a:avLst/>
              <a:gdLst>
                <a:gd name="T0" fmla="*/ 7500 w 4248000"/>
                <a:gd name="T1" fmla="*/ 4561 h 2160000"/>
                <a:gd name="T2" fmla="*/ 5085 w 4248000"/>
                <a:gd name="T3" fmla="*/ 3801 h 2160000"/>
                <a:gd name="T4" fmla="*/ 2669 w 4248000"/>
                <a:gd name="T5" fmla="*/ 76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1" name="Freeform 6">
              <a:extLst>
                <a:ext uri="{FF2B5EF4-FFF2-40B4-BE49-F238E27FC236}">
                  <a16:creationId xmlns:a16="http://schemas.microsoft.com/office/drawing/2014/main" id="{8BC31EA4-5C11-4A5F-AA3B-E31532D7BD99}"/>
                </a:ext>
              </a:extLst>
            </p:cNvPr>
            <p:cNvSpPr>
              <a:spLocks/>
            </p:cNvSpPr>
            <p:nvPr/>
          </p:nvSpPr>
          <p:spPr bwMode="auto">
            <a:xfrm>
              <a:off x="4548" y="211"/>
              <a:ext cx="7376" cy="4913"/>
            </a:xfrm>
            <a:custGeom>
              <a:avLst/>
              <a:gdLst>
                <a:gd name="T0" fmla="*/ 7376 w 4248000"/>
                <a:gd name="T1" fmla="*/ 4913 h 2160000"/>
                <a:gd name="T2" fmla="*/ 5001 w 4248000"/>
                <a:gd name="T3" fmla="*/ 4094 h 2160000"/>
                <a:gd name="T4" fmla="*/ 2625 w 4248000"/>
                <a:gd name="T5" fmla="*/ 81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8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2" name="Freeform 7">
              <a:extLst>
                <a:ext uri="{FF2B5EF4-FFF2-40B4-BE49-F238E27FC236}">
                  <a16:creationId xmlns:a16="http://schemas.microsoft.com/office/drawing/2014/main" id="{C4A609C9-0B0D-4A4B-9478-2CAF061D0E54}"/>
                </a:ext>
              </a:extLst>
            </p:cNvPr>
            <p:cNvSpPr>
              <a:spLocks/>
            </p:cNvSpPr>
            <p:nvPr/>
          </p:nvSpPr>
          <p:spPr bwMode="auto">
            <a:xfrm>
              <a:off x="4564" y="283"/>
              <a:ext cx="7345" cy="5333"/>
            </a:xfrm>
            <a:custGeom>
              <a:avLst/>
              <a:gdLst>
                <a:gd name="T0" fmla="*/ 7345 w 4248000"/>
                <a:gd name="T1" fmla="*/ 5333 h 2160000"/>
                <a:gd name="T2" fmla="*/ 4980 w 4248000"/>
                <a:gd name="T3" fmla="*/ 4444 h 2160000"/>
                <a:gd name="T4" fmla="*/ 2614 w 4248000"/>
                <a:gd name="T5" fmla="*/ 88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Freeform 8">
              <a:extLst>
                <a:ext uri="{FF2B5EF4-FFF2-40B4-BE49-F238E27FC236}">
                  <a16:creationId xmlns:a16="http://schemas.microsoft.com/office/drawing/2014/main" id="{8BD42556-E9C1-4C25-9306-33A675E8EBE1}"/>
                </a:ext>
              </a:extLst>
            </p:cNvPr>
            <p:cNvSpPr>
              <a:spLocks/>
            </p:cNvSpPr>
            <p:nvPr/>
          </p:nvSpPr>
          <p:spPr bwMode="auto">
            <a:xfrm>
              <a:off x="4580" y="356"/>
              <a:ext cx="7264" cy="5684"/>
            </a:xfrm>
            <a:custGeom>
              <a:avLst/>
              <a:gdLst>
                <a:gd name="T0" fmla="*/ 7264 w 4248000"/>
                <a:gd name="T1" fmla="*/ 5684 h 2160000"/>
                <a:gd name="T2" fmla="*/ 4925 w 4248000"/>
                <a:gd name="T3" fmla="*/ 4737 h 2160000"/>
                <a:gd name="T4" fmla="*/ 2585 w 4248000"/>
                <a:gd name="T5" fmla="*/ 947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4" name="Freeform 9">
              <a:extLst>
                <a:ext uri="{FF2B5EF4-FFF2-40B4-BE49-F238E27FC236}">
                  <a16:creationId xmlns:a16="http://schemas.microsoft.com/office/drawing/2014/main" id="{5C5FE1F6-20C0-414F-8758-ADA5A4688118}"/>
                </a:ext>
              </a:extLst>
            </p:cNvPr>
            <p:cNvSpPr>
              <a:spLocks/>
            </p:cNvSpPr>
            <p:nvPr/>
          </p:nvSpPr>
          <p:spPr bwMode="auto">
            <a:xfrm>
              <a:off x="4597" y="428"/>
              <a:ext cx="7233" cy="6070"/>
            </a:xfrm>
            <a:custGeom>
              <a:avLst/>
              <a:gdLst>
                <a:gd name="T0" fmla="*/ 7233 w 4248000"/>
                <a:gd name="T1" fmla="*/ 6070 h 2160000"/>
                <a:gd name="T2" fmla="*/ 4904 w 4248000"/>
                <a:gd name="T3" fmla="*/ 5058 h 2160000"/>
                <a:gd name="T4" fmla="*/ 2574 w 4248000"/>
                <a:gd name="T5" fmla="*/ 10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00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5" name="Freeform 10">
              <a:extLst>
                <a:ext uri="{FF2B5EF4-FFF2-40B4-BE49-F238E27FC236}">
                  <a16:creationId xmlns:a16="http://schemas.microsoft.com/office/drawing/2014/main" id="{38044448-745C-4F0A-9194-89AEC391AD57}"/>
                </a:ext>
              </a:extLst>
            </p:cNvPr>
            <p:cNvSpPr>
              <a:spLocks/>
            </p:cNvSpPr>
            <p:nvPr/>
          </p:nvSpPr>
          <p:spPr bwMode="auto">
            <a:xfrm>
              <a:off x="4526" y="466"/>
              <a:ext cx="7311" cy="6489"/>
            </a:xfrm>
            <a:custGeom>
              <a:avLst/>
              <a:gdLst>
                <a:gd name="T0" fmla="*/ 7311 w 4248000"/>
                <a:gd name="T1" fmla="*/ 6489 h 2160000"/>
                <a:gd name="T2" fmla="*/ 4957 w 4248000"/>
                <a:gd name="T3" fmla="*/ 5408 h 2160000"/>
                <a:gd name="T4" fmla="*/ 2602 w 4248000"/>
                <a:gd name="T5" fmla="*/ 108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6" name="Freeform 11">
              <a:extLst>
                <a:ext uri="{FF2B5EF4-FFF2-40B4-BE49-F238E27FC236}">
                  <a16:creationId xmlns:a16="http://schemas.microsoft.com/office/drawing/2014/main" id="{8862AEC5-6C38-456F-8A3B-29FB849781B5}"/>
                </a:ext>
              </a:extLst>
            </p:cNvPr>
            <p:cNvSpPr>
              <a:spLocks/>
            </p:cNvSpPr>
            <p:nvPr/>
          </p:nvSpPr>
          <p:spPr bwMode="auto">
            <a:xfrm>
              <a:off x="4528" y="538"/>
              <a:ext cx="7323" cy="6875"/>
            </a:xfrm>
            <a:custGeom>
              <a:avLst/>
              <a:gdLst>
                <a:gd name="T0" fmla="*/ 7323 w 4248000"/>
                <a:gd name="T1" fmla="*/ 6875 h 2160000"/>
                <a:gd name="T2" fmla="*/ 4965 w 4248000"/>
                <a:gd name="T3" fmla="*/ 5729 h 2160000"/>
                <a:gd name="T4" fmla="*/ 2606 w 4248000"/>
                <a:gd name="T5" fmla="*/ 1146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7" name="Freeform 12">
              <a:extLst>
                <a:ext uri="{FF2B5EF4-FFF2-40B4-BE49-F238E27FC236}">
                  <a16:creationId xmlns:a16="http://schemas.microsoft.com/office/drawing/2014/main" id="{E9732AA2-5799-4FDB-9479-8A3AC53204D0}"/>
                </a:ext>
              </a:extLst>
            </p:cNvPr>
            <p:cNvSpPr>
              <a:spLocks/>
            </p:cNvSpPr>
            <p:nvPr/>
          </p:nvSpPr>
          <p:spPr bwMode="auto">
            <a:xfrm>
              <a:off x="4559" y="611"/>
              <a:ext cx="7257" cy="7260"/>
            </a:xfrm>
            <a:custGeom>
              <a:avLst/>
              <a:gdLst>
                <a:gd name="T0" fmla="*/ 7257 w 4248000"/>
                <a:gd name="T1" fmla="*/ 7260 h 2160000"/>
                <a:gd name="T2" fmla="*/ 4920 w 4248000"/>
                <a:gd name="T3" fmla="*/ 6050 h 2160000"/>
                <a:gd name="T4" fmla="*/ 2583 w 4248000"/>
                <a:gd name="T5" fmla="*/ 121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16B20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
        <p:nvSpPr>
          <p:cNvPr id="32" name="Subtitle 3">
            <a:extLst>
              <a:ext uri="{FF2B5EF4-FFF2-40B4-BE49-F238E27FC236}">
                <a16:creationId xmlns:a16="http://schemas.microsoft.com/office/drawing/2014/main" id="{23F59111-E41D-4140-AB79-B3DF93361AAE}"/>
              </a:ext>
            </a:extLst>
          </p:cNvPr>
          <p:cNvSpPr txBox="1">
            <a:spLocks/>
          </p:cNvSpPr>
          <p:nvPr/>
        </p:nvSpPr>
        <p:spPr>
          <a:xfrm>
            <a:off x="4678393" y="4794640"/>
            <a:ext cx="5150496" cy="1167072"/>
          </a:xfrm>
          <a:prstGeom prst="rect">
            <a:avLst/>
          </a:prstGeom>
        </p:spPr>
        <p:txBody>
          <a:bodyPr vert="horz" lIns="91440" tIns="45720" rIns="91440" bIns="45720" rtlCol="0" anchor="t">
            <a:normAutofit/>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l" rtl="0">
              <a:spcBef>
                <a:spcPts val="0"/>
              </a:spcBef>
              <a:spcAft>
                <a:spcPts val="800"/>
              </a:spcAft>
            </a:pPr>
            <a:r>
              <a:rPr kumimoji="0" lang="it-IT" sz="1600" b="1" i="0" u="sng" strike="noStrike" kern="1200" cap="none" spc="0" normalizeH="0" baseline="0" noProof="0" dirty="0">
                <a:ln>
                  <a:noFill/>
                </a:ln>
                <a:solidFill>
                  <a:schemeClr val="tx1"/>
                </a:solidFill>
                <a:effectLst/>
                <a:uLnTx/>
                <a:uFillTx/>
                <a:latin typeface="+mj-lt"/>
                <a:ea typeface="+mn-ea"/>
                <a:cs typeface="Times New Roman" panose="02020603050405020304" pitchFamily="18" charset="0"/>
              </a:rPr>
              <a:t>Devant les jurys      :</a:t>
            </a:r>
            <a:r>
              <a:rPr lang="it-IT" sz="1600" b="1" dirty="0">
                <a:solidFill>
                  <a:schemeClr val="tx1"/>
                </a:solidFill>
                <a:latin typeface="+mj-lt"/>
                <a:cs typeface="Times New Roman" panose="02020603050405020304" pitchFamily="18" charset="0"/>
              </a:rPr>
              <a:t>      </a:t>
            </a:r>
            <a:r>
              <a:rPr lang="fr-FR" sz="1800" b="1" i="0" dirty="0" err="1">
                <a:solidFill>
                  <a:srgbClr val="0F0F0F"/>
                </a:solidFill>
                <a:effectLst/>
                <a:latin typeface="+mj-lt"/>
              </a:rPr>
              <a:t>Lazhar</a:t>
            </a:r>
            <a:r>
              <a:rPr lang="fr-FR" sz="1800" b="1" i="0" dirty="0">
                <a:solidFill>
                  <a:srgbClr val="0F0F0F"/>
                </a:solidFill>
                <a:effectLst/>
                <a:latin typeface="+mj-lt"/>
              </a:rPr>
              <a:t> </a:t>
            </a:r>
            <a:r>
              <a:rPr lang="fr-FR" sz="1800" b="1" i="0" dirty="0" err="1">
                <a:solidFill>
                  <a:srgbClr val="0F0F0F"/>
                </a:solidFill>
                <a:effectLst/>
                <a:latin typeface="+mj-lt"/>
              </a:rPr>
              <a:t>Labiod</a:t>
            </a:r>
            <a:endParaRPr lang="fr-FR" sz="1600" b="1" i="0" dirty="0">
              <a:solidFill>
                <a:srgbClr val="0F0F0F"/>
              </a:solidFill>
              <a:effectLst/>
              <a:latin typeface="+mj-lt"/>
            </a:endParaRPr>
          </a:p>
          <a:p>
            <a:pPr>
              <a:buClr>
                <a:srgbClr val="1CADE4"/>
              </a:buClr>
              <a:defRPr/>
            </a:pPr>
            <a:br>
              <a:rPr lang="en-US" sz="1100" dirty="0">
                <a:latin typeface="+mj-lt"/>
              </a:rPr>
            </a:br>
            <a:r>
              <a:rPr lang="en-US" sz="1100" dirty="0">
                <a:latin typeface="+mj-lt"/>
              </a:rPr>
              <a:t>			</a:t>
            </a:r>
            <a:endParaRPr lang="it-IT" sz="1100" b="1" dirty="0">
              <a:solidFill>
                <a:schemeClr val="tx1"/>
              </a:solidFill>
              <a:latin typeface="+mj-lt"/>
              <a:cs typeface="Times New Roman" panose="02020603050405020304" pitchFamily="18" charset="0"/>
            </a:endParaRPr>
          </a:p>
        </p:txBody>
      </p:sp>
      <p:sp>
        <p:nvSpPr>
          <p:cNvPr id="33" name="Subtitle 3">
            <a:extLst>
              <a:ext uri="{FF2B5EF4-FFF2-40B4-BE49-F238E27FC236}">
                <a16:creationId xmlns:a16="http://schemas.microsoft.com/office/drawing/2014/main" id="{722A6852-AAE9-4998-BB17-68E6719AD18F}"/>
              </a:ext>
            </a:extLst>
          </p:cNvPr>
          <p:cNvSpPr txBox="1">
            <a:spLocks/>
          </p:cNvSpPr>
          <p:nvPr/>
        </p:nvSpPr>
        <p:spPr>
          <a:xfrm>
            <a:off x="4653372" y="5428003"/>
            <a:ext cx="5144622" cy="533709"/>
          </a:xfrm>
          <a:prstGeom prst="rect">
            <a:avLst/>
          </a:prstGeom>
        </p:spPr>
        <p:txBody>
          <a:bodyPr vert="horz" lIns="91440" tIns="45720" rIns="91440" bIns="45720" rtlCol="0" anchor="t">
            <a:noAutofit/>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l" defTabSz="457063" rtl="0" eaLnBrk="1" fontAlgn="auto" latinLnBrk="0" hangingPunct="1">
              <a:lnSpc>
                <a:spcPct val="100000"/>
              </a:lnSpc>
              <a:spcBef>
                <a:spcPts val="1000"/>
              </a:spcBef>
              <a:spcAft>
                <a:spcPts val="0"/>
              </a:spcAft>
              <a:buClr>
                <a:srgbClr val="1CADE4"/>
              </a:buClr>
              <a:buSzTx/>
              <a:buFont typeface="Wingdings 3" charset="2"/>
              <a:buNone/>
              <a:tabLst/>
              <a:defRPr/>
            </a:pPr>
            <a:r>
              <a:rPr kumimoji="0" lang="it-IT" sz="1600" b="1" i="0" u="sng" strike="noStrike" kern="1200" cap="none" spc="0" normalizeH="0" baseline="0" noProof="0" dirty="0">
                <a:ln>
                  <a:noFill/>
                </a:ln>
                <a:solidFill>
                  <a:schemeClr val="tx1"/>
                </a:solidFill>
                <a:effectLst/>
                <a:uLnTx/>
                <a:uFillTx/>
                <a:latin typeface="+mj-lt"/>
                <a:ea typeface="+mn-ea"/>
                <a:cs typeface="Times New Roman" panose="02020603050405020304" pitchFamily="18" charset="0"/>
              </a:rPr>
              <a:t>Sous la direction de :</a:t>
            </a:r>
            <a:r>
              <a:rPr kumimoji="0" lang="it-IT" sz="1600" b="1" i="0" u="none" strike="noStrike" kern="1200" cap="none" spc="0" normalizeH="0" baseline="0" noProof="0" dirty="0">
                <a:ln>
                  <a:noFill/>
                </a:ln>
                <a:solidFill>
                  <a:schemeClr val="tx1"/>
                </a:solidFill>
                <a:effectLst/>
                <a:uLnTx/>
                <a:uFillTx/>
                <a:latin typeface="+mj-lt"/>
                <a:ea typeface="+mn-ea"/>
                <a:cs typeface="Times New Roman" panose="02020603050405020304" pitchFamily="18" charset="0"/>
              </a:rPr>
              <a:t> 	 </a:t>
            </a:r>
            <a:r>
              <a:rPr lang="fr-FR" sz="1800" b="1" i="0" dirty="0">
                <a:solidFill>
                  <a:srgbClr val="444444"/>
                </a:solidFill>
                <a:effectLst/>
                <a:highlight>
                  <a:srgbClr val="FFFFFF"/>
                </a:highlight>
                <a:latin typeface="+mj-lt"/>
              </a:rPr>
              <a:t>Solène</a:t>
            </a:r>
            <a:r>
              <a:rPr lang="fr-FR" sz="1800" b="0" i="0" dirty="0">
                <a:solidFill>
                  <a:srgbClr val="444444"/>
                </a:solidFill>
                <a:effectLst/>
                <a:highlight>
                  <a:srgbClr val="FFFFFF"/>
                </a:highlight>
                <a:latin typeface="+mj-lt"/>
              </a:rPr>
              <a:t> </a:t>
            </a:r>
            <a:r>
              <a:rPr lang="fr-FR" sz="1800" b="1" i="0" dirty="0" err="1">
                <a:solidFill>
                  <a:srgbClr val="444444"/>
                </a:solidFill>
                <a:effectLst/>
                <a:highlight>
                  <a:srgbClr val="FFFFFF"/>
                </a:highlight>
                <a:latin typeface="+mj-lt"/>
              </a:rPr>
              <a:t>Bienaise</a:t>
            </a:r>
            <a:endParaRPr kumimoji="0" lang="it-IT" sz="1600" b="1"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endParaRPr>
          </a:p>
        </p:txBody>
      </p:sp>
      <p:sp>
        <p:nvSpPr>
          <p:cNvPr id="34" name="Subtitle 3">
            <a:extLst>
              <a:ext uri="{FF2B5EF4-FFF2-40B4-BE49-F238E27FC236}">
                <a16:creationId xmlns:a16="http://schemas.microsoft.com/office/drawing/2014/main" id="{5B26162C-EF16-4A8D-B1E8-FBA5B4975D8B}"/>
              </a:ext>
            </a:extLst>
          </p:cNvPr>
          <p:cNvSpPr txBox="1">
            <a:spLocks/>
          </p:cNvSpPr>
          <p:nvPr/>
        </p:nvSpPr>
        <p:spPr>
          <a:xfrm>
            <a:off x="3593640" y="365976"/>
            <a:ext cx="5317248" cy="752469"/>
          </a:xfrm>
          <a:prstGeom prst="rect">
            <a:avLst/>
          </a:prstGeom>
        </p:spPr>
        <p:txBody>
          <a:bodyPr vert="horz" lIns="91440" tIns="45720" rIns="91440" bIns="45720" rtlCol="0" anchor="t">
            <a:normAutofit lnSpcReduction="10000"/>
          </a:bodyPr>
          <a:lstStyle>
            <a:lvl1pPr marL="0" indent="0" algn="l" defTabSz="457063" rtl="0" eaLnBrk="1" latinLnBrk="0" hangingPunct="1">
              <a:spcBef>
                <a:spcPts val="1000"/>
              </a:spcBef>
              <a:spcAft>
                <a:spcPts val="0"/>
              </a:spcAft>
              <a:buClr>
                <a:schemeClr val="accent1"/>
              </a:buClr>
              <a:buFont typeface="Wingdings 3" charset="2"/>
              <a:buNone/>
              <a:defRPr sz="1799" kern="1200">
                <a:solidFill>
                  <a:schemeClr val="tx1">
                    <a:lumMod val="65000"/>
                    <a:lumOff val="35000"/>
                  </a:schemeClr>
                </a:solidFill>
                <a:latin typeface="+mn-lt"/>
                <a:ea typeface="+mn-ea"/>
                <a:cs typeface="+mn-cs"/>
              </a:defRPr>
            </a:lvl1pPr>
            <a:lvl2pPr marL="457063" indent="0" algn="ctr" defTabSz="457063"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126" indent="0" algn="ctr" defTabSz="457063"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189"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251"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5314"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2377"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199440"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6503" indent="0" algn="ctr" defTabSz="457063"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0" marR="0" lvl="0" indent="0" algn="ctr" defTabSz="457063" rtl="0" eaLnBrk="1" fontAlgn="auto" latinLnBrk="0" hangingPunct="1">
              <a:lnSpc>
                <a:spcPct val="100000"/>
              </a:lnSpc>
              <a:spcBef>
                <a:spcPts val="1000"/>
              </a:spcBef>
              <a:spcAft>
                <a:spcPts val="0"/>
              </a:spcAft>
              <a:buClr>
                <a:srgbClr val="1CADE4"/>
              </a:buClr>
              <a:buSzTx/>
              <a:buFont typeface="Wingdings 3" charset="2"/>
              <a:buNone/>
              <a:tabLst/>
              <a:defRPr/>
            </a:pPr>
            <a:r>
              <a:rPr kumimoji="0" lang="it-IT"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SOUTENANCE DE PROJET DE FIN D’ETUDE</a:t>
            </a:r>
          </a:p>
        </p:txBody>
      </p:sp>
      <p:sp>
        <p:nvSpPr>
          <p:cNvPr id="5" name="Espace réservé du numéro de diapositive 4">
            <a:extLst>
              <a:ext uri="{FF2B5EF4-FFF2-40B4-BE49-F238E27FC236}">
                <a16:creationId xmlns:a16="http://schemas.microsoft.com/office/drawing/2014/main" id="{4D621813-1788-3416-A356-EDDD80737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pic>
        <p:nvPicPr>
          <p:cNvPr id="28" name="Picture 27" descr="A logo with green stars and black text&#10;&#10;Description automatically generated">
            <a:extLst>
              <a:ext uri="{FF2B5EF4-FFF2-40B4-BE49-F238E27FC236}">
                <a16:creationId xmlns:a16="http://schemas.microsoft.com/office/drawing/2014/main" id="{C09288AC-95A6-CE3D-F83B-A00BDD95116E}"/>
              </a:ext>
            </a:extLst>
          </p:cNvPr>
          <p:cNvPicPr>
            <a:picLocks noChangeAspect="1"/>
          </p:cNvPicPr>
          <p:nvPr/>
        </p:nvPicPr>
        <p:blipFill rotWithShape="1">
          <a:blip r:embed="rId3"/>
          <a:srcRect t="-1" r="52245" b="-1201"/>
          <a:stretch/>
        </p:blipFill>
        <p:spPr>
          <a:xfrm>
            <a:off x="0" y="1014206"/>
            <a:ext cx="4414676" cy="1773430"/>
          </a:xfrm>
          <a:prstGeom prst="rect">
            <a:avLst/>
          </a:prstGeom>
        </p:spPr>
      </p:pic>
      <p:pic>
        <p:nvPicPr>
          <p:cNvPr id="31" name="Picture 30" descr="A logo with green stars and black text&#10;&#10;Description automatically generated">
            <a:extLst>
              <a:ext uri="{FF2B5EF4-FFF2-40B4-BE49-F238E27FC236}">
                <a16:creationId xmlns:a16="http://schemas.microsoft.com/office/drawing/2014/main" id="{E43187F5-A2FE-46A5-0F4A-DAA6E349A432}"/>
              </a:ext>
            </a:extLst>
          </p:cNvPr>
          <p:cNvPicPr>
            <a:picLocks noChangeAspect="1"/>
          </p:cNvPicPr>
          <p:nvPr/>
        </p:nvPicPr>
        <p:blipFill rotWithShape="1">
          <a:blip r:embed="rId3"/>
          <a:srcRect l="49181"/>
          <a:stretch/>
        </p:blipFill>
        <p:spPr>
          <a:xfrm>
            <a:off x="7475241" y="896288"/>
            <a:ext cx="4697955" cy="1752381"/>
          </a:xfrm>
          <a:prstGeom prst="rect">
            <a:avLst/>
          </a:prstGeom>
        </p:spPr>
      </p:pic>
      <p:grpSp>
        <p:nvGrpSpPr>
          <p:cNvPr id="35" name="Group 2">
            <a:extLst>
              <a:ext uri="{FF2B5EF4-FFF2-40B4-BE49-F238E27FC236}">
                <a16:creationId xmlns:a16="http://schemas.microsoft.com/office/drawing/2014/main" id="{B6EE2776-3656-CAEC-2052-8453D6DD757A}"/>
              </a:ext>
            </a:extLst>
          </p:cNvPr>
          <p:cNvGrpSpPr>
            <a:grpSpLocks/>
          </p:cNvGrpSpPr>
          <p:nvPr/>
        </p:nvGrpSpPr>
        <p:grpSpPr bwMode="auto">
          <a:xfrm rot="16200000">
            <a:off x="-417882" y="-527646"/>
            <a:ext cx="3384377" cy="3408747"/>
            <a:chOff x="4474" y="-183"/>
            <a:chExt cx="7560" cy="8054"/>
          </a:xfrm>
        </p:grpSpPr>
        <p:sp>
          <p:nvSpPr>
            <p:cNvPr id="36" name="Freeform 3">
              <a:extLst>
                <a:ext uri="{FF2B5EF4-FFF2-40B4-BE49-F238E27FC236}">
                  <a16:creationId xmlns:a16="http://schemas.microsoft.com/office/drawing/2014/main" id="{CF1936B2-762C-8BCA-0791-55B2A80E44FE}"/>
                </a:ext>
              </a:extLst>
            </p:cNvPr>
            <p:cNvSpPr>
              <a:spLocks/>
            </p:cNvSpPr>
            <p:nvPr/>
          </p:nvSpPr>
          <p:spPr bwMode="auto">
            <a:xfrm>
              <a:off x="4584" y="-183"/>
              <a:ext cx="7450" cy="4273"/>
            </a:xfrm>
            <a:custGeom>
              <a:avLst/>
              <a:gdLst>
                <a:gd name="T0" fmla="*/ 7450 w 4248000"/>
                <a:gd name="T1" fmla="*/ 4273 h 2160000"/>
                <a:gd name="T2" fmla="*/ 5051 w 4248000"/>
                <a:gd name="T3" fmla="*/ 3561 h 2160000"/>
                <a:gd name="T4" fmla="*/ 2652 w 4248000"/>
                <a:gd name="T5" fmla="*/ 7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2540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7" name="Freeform 4">
              <a:extLst>
                <a:ext uri="{FF2B5EF4-FFF2-40B4-BE49-F238E27FC236}">
                  <a16:creationId xmlns:a16="http://schemas.microsoft.com/office/drawing/2014/main" id="{A6C2A4F8-B8A1-9DA4-B67B-241EE60EAF09}"/>
                </a:ext>
              </a:extLst>
            </p:cNvPr>
            <p:cNvSpPr>
              <a:spLocks/>
            </p:cNvSpPr>
            <p:nvPr/>
          </p:nvSpPr>
          <p:spPr bwMode="auto">
            <a:xfrm>
              <a:off x="5755" y="-183"/>
              <a:ext cx="6219" cy="4273"/>
            </a:xfrm>
            <a:custGeom>
              <a:avLst/>
              <a:gdLst>
                <a:gd name="T0" fmla="*/ 1177 w 5328000"/>
                <a:gd name="T1" fmla="*/ 317 h 1944000"/>
                <a:gd name="T2" fmla="*/ 3698 w 5328000"/>
                <a:gd name="T3" fmla="*/ 3323 h 1944000"/>
                <a:gd name="T4" fmla="*/ 4790 w 5328000"/>
                <a:gd name="T5" fmla="*/ 4115 h 1944000"/>
                <a:gd name="T6" fmla="*/ 6219 w 5328000"/>
                <a:gd name="T7" fmla="*/ 4273 h 1944000"/>
                <a:gd name="T8" fmla="*/ 6219 w 5328000"/>
                <a:gd name="T9" fmla="*/ 0 h 1944000"/>
                <a:gd name="T10" fmla="*/ 0 w 5328000"/>
                <a:gd name="T11" fmla="*/ 0 h 1944000"/>
                <a:gd name="T12" fmla="*/ 1177 w 5328000"/>
                <a:gd name="T13" fmla="*/ 317 h 1944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28000" h="1944000">
                  <a:moveTo>
                    <a:pt x="1008000" y="144000"/>
                  </a:moveTo>
                  <a:lnTo>
                    <a:pt x="3168000" y="1512000"/>
                  </a:lnTo>
                  <a:lnTo>
                    <a:pt x="4104000" y="1872000"/>
                  </a:lnTo>
                  <a:lnTo>
                    <a:pt x="5328000" y="1944000"/>
                  </a:lnTo>
                  <a:lnTo>
                    <a:pt x="5328000" y="0"/>
                  </a:lnTo>
                  <a:lnTo>
                    <a:pt x="0" y="0"/>
                  </a:lnTo>
                  <a:lnTo>
                    <a:pt x="1008000" y="144000"/>
                  </a:lnTo>
                  <a:close/>
                </a:path>
              </a:pathLst>
            </a:custGeom>
            <a:solidFill>
              <a:srgbClr val="8A1639"/>
            </a:solidFill>
            <a:ln w="9525">
              <a:solidFill>
                <a:srgbClr val="8A163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8" name="Freeform 5">
              <a:extLst>
                <a:ext uri="{FF2B5EF4-FFF2-40B4-BE49-F238E27FC236}">
                  <a16:creationId xmlns:a16="http://schemas.microsoft.com/office/drawing/2014/main" id="{75437C63-C870-F549-9DAC-D45B28D662CF}"/>
                </a:ext>
              </a:extLst>
            </p:cNvPr>
            <p:cNvSpPr>
              <a:spLocks/>
            </p:cNvSpPr>
            <p:nvPr/>
          </p:nvSpPr>
          <p:spPr bwMode="auto">
            <a:xfrm>
              <a:off x="4474" y="139"/>
              <a:ext cx="7500" cy="4561"/>
            </a:xfrm>
            <a:custGeom>
              <a:avLst/>
              <a:gdLst>
                <a:gd name="T0" fmla="*/ 7500 w 4248000"/>
                <a:gd name="T1" fmla="*/ 4561 h 2160000"/>
                <a:gd name="T2" fmla="*/ 5085 w 4248000"/>
                <a:gd name="T3" fmla="*/ 3801 h 2160000"/>
                <a:gd name="T4" fmla="*/ 2669 w 4248000"/>
                <a:gd name="T5" fmla="*/ 76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39" name="Freeform 6">
              <a:extLst>
                <a:ext uri="{FF2B5EF4-FFF2-40B4-BE49-F238E27FC236}">
                  <a16:creationId xmlns:a16="http://schemas.microsoft.com/office/drawing/2014/main" id="{15C58E0A-F994-5220-0A86-FBDB0A7139ED}"/>
                </a:ext>
              </a:extLst>
            </p:cNvPr>
            <p:cNvSpPr>
              <a:spLocks/>
            </p:cNvSpPr>
            <p:nvPr/>
          </p:nvSpPr>
          <p:spPr bwMode="auto">
            <a:xfrm>
              <a:off x="4548" y="211"/>
              <a:ext cx="7376" cy="4913"/>
            </a:xfrm>
            <a:custGeom>
              <a:avLst/>
              <a:gdLst>
                <a:gd name="T0" fmla="*/ 7376 w 4248000"/>
                <a:gd name="T1" fmla="*/ 4913 h 2160000"/>
                <a:gd name="T2" fmla="*/ 5001 w 4248000"/>
                <a:gd name="T3" fmla="*/ 4094 h 2160000"/>
                <a:gd name="T4" fmla="*/ 2625 w 4248000"/>
                <a:gd name="T5" fmla="*/ 81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0" name="Freeform 7">
              <a:extLst>
                <a:ext uri="{FF2B5EF4-FFF2-40B4-BE49-F238E27FC236}">
                  <a16:creationId xmlns:a16="http://schemas.microsoft.com/office/drawing/2014/main" id="{5C7D561A-660F-D887-B230-E4F3DB012E1A}"/>
                </a:ext>
              </a:extLst>
            </p:cNvPr>
            <p:cNvSpPr>
              <a:spLocks/>
            </p:cNvSpPr>
            <p:nvPr/>
          </p:nvSpPr>
          <p:spPr bwMode="auto">
            <a:xfrm>
              <a:off x="4564" y="283"/>
              <a:ext cx="7345" cy="5333"/>
            </a:xfrm>
            <a:custGeom>
              <a:avLst/>
              <a:gdLst>
                <a:gd name="T0" fmla="*/ 7345 w 4248000"/>
                <a:gd name="T1" fmla="*/ 5333 h 2160000"/>
                <a:gd name="T2" fmla="*/ 4980 w 4248000"/>
                <a:gd name="T3" fmla="*/ 4444 h 2160000"/>
                <a:gd name="T4" fmla="*/ 2614 w 4248000"/>
                <a:gd name="T5" fmla="*/ 889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1" name="Freeform 8">
              <a:extLst>
                <a:ext uri="{FF2B5EF4-FFF2-40B4-BE49-F238E27FC236}">
                  <a16:creationId xmlns:a16="http://schemas.microsoft.com/office/drawing/2014/main" id="{5C4E0AA4-76C6-A829-9D45-4887D8FC93F0}"/>
                </a:ext>
              </a:extLst>
            </p:cNvPr>
            <p:cNvSpPr>
              <a:spLocks/>
            </p:cNvSpPr>
            <p:nvPr/>
          </p:nvSpPr>
          <p:spPr bwMode="auto">
            <a:xfrm>
              <a:off x="4580" y="356"/>
              <a:ext cx="7264" cy="5684"/>
            </a:xfrm>
            <a:custGeom>
              <a:avLst/>
              <a:gdLst>
                <a:gd name="T0" fmla="*/ 7264 w 4248000"/>
                <a:gd name="T1" fmla="*/ 5684 h 2160000"/>
                <a:gd name="T2" fmla="*/ 4925 w 4248000"/>
                <a:gd name="T3" fmla="*/ 4737 h 2160000"/>
                <a:gd name="T4" fmla="*/ 2585 w 4248000"/>
                <a:gd name="T5" fmla="*/ 947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2" name="Freeform 9">
              <a:extLst>
                <a:ext uri="{FF2B5EF4-FFF2-40B4-BE49-F238E27FC236}">
                  <a16:creationId xmlns:a16="http://schemas.microsoft.com/office/drawing/2014/main" id="{2512132E-7EF6-445F-1839-E363B9847FC7}"/>
                </a:ext>
              </a:extLst>
            </p:cNvPr>
            <p:cNvSpPr>
              <a:spLocks/>
            </p:cNvSpPr>
            <p:nvPr/>
          </p:nvSpPr>
          <p:spPr bwMode="auto">
            <a:xfrm>
              <a:off x="4597" y="428"/>
              <a:ext cx="7233" cy="6070"/>
            </a:xfrm>
            <a:custGeom>
              <a:avLst/>
              <a:gdLst>
                <a:gd name="T0" fmla="*/ 7233 w 4248000"/>
                <a:gd name="T1" fmla="*/ 6070 h 2160000"/>
                <a:gd name="T2" fmla="*/ 4904 w 4248000"/>
                <a:gd name="T3" fmla="*/ 5058 h 2160000"/>
                <a:gd name="T4" fmla="*/ 2574 w 4248000"/>
                <a:gd name="T5" fmla="*/ 101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3" name="Freeform 10">
              <a:extLst>
                <a:ext uri="{FF2B5EF4-FFF2-40B4-BE49-F238E27FC236}">
                  <a16:creationId xmlns:a16="http://schemas.microsoft.com/office/drawing/2014/main" id="{FD5CE61F-9665-1954-001F-2D7CE5A4AF4D}"/>
                </a:ext>
              </a:extLst>
            </p:cNvPr>
            <p:cNvSpPr>
              <a:spLocks/>
            </p:cNvSpPr>
            <p:nvPr/>
          </p:nvSpPr>
          <p:spPr bwMode="auto">
            <a:xfrm>
              <a:off x="4526" y="466"/>
              <a:ext cx="7311" cy="6489"/>
            </a:xfrm>
            <a:custGeom>
              <a:avLst/>
              <a:gdLst>
                <a:gd name="T0" fmla="*/ 7311 w 4248000"/>
                <a:gd name="T1" fmla="*/ 6489 h 2160000"/>
                <a:gd name="T2" fmla="*/ 4957 w 4248000"/>
                <a:gd name="T3" fmla="*/ 5408 h 2160000"/>
                <a:gd name="T4" fmla="*/ 2602 w 4248000"/>
                <a:gd name="T5" fmla="*/ 1082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4" name="Freeform 11">
              <a:extLst>
                <a:ext uri="{FF2B5EF4-FFF2-40B4-BE49-F238E27FC236}">
                  <a16:creationId xmlns:a16="http://schemas.microsoft.com/office/drawing/2014/main" id="{2E361F57-4425-A9D7-A8EF-2ACC7D8E9248}"/>
                </a:ext>
              </a:extLst>
            </p:cNvPr>
            <p:cNvSpPr>
              <a:spLocks/>
            </p:cNvSpPr>
            <p:nvPr/>
          </p:nvSpPr>
          <p:spPr bwMode="auto">
            <a:xfrm>
              <a:off x="4528" y="538"/>
              <a:ext cx="7323" cy="6875"/>
            </a:xfrm>
            <a:custGeom>
              <a:avLst/>
              <a:gdLst>
                <a:gd name="T0" fmla="*/ 7323 w 4248000"/>
                <a:gd name="T1" fmla="*/ 6875 h 2160000"/>
                <a:gd name="T2" fmla="*/ 4965 w 4248000"/>
                <a:gd name="T3" fmla="*/ 5729 h 2160000"/>
                <a:gd name="T4" fmla="*/ 2606 w 4248000"/>
                <a:gd name="T5" fmla="*/ 1146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45" name="Freeform 12">
              <a:extLst>
                <a:ext uri="{FF2B5EF4-FFF2-40B4-BE49-F238E27FC236}">
                  <a16:creationId xmlns:a16="http://schemas.microsoft.com/office/drawing/2014/main" id="{179DA7D2-3440-E576-18D9-5DD1F6D7E10A}"/>
                </a:ext>
              </a:extLst>
            </p:cNvPr>
            <p:cNvSpPr>
              <a:spLocks/>
            </p:cNvSpPr>
            <p:nvPr/>
          </p:nvSpPr>
          <p:spPr bwMode="auto">
            <a:xfrm>
              <a:off x="4559" y="611"/>
              <a:ext cx="7257" cy="7260"/>
            </a:xfrm>
            <a:custGeom>
              <a:avLst/>
              <a:gdLst>
                <a:gd name="T0" fmla="*/ 7257 w 4248000"/>
                <a:gd name="T1" fmla="*/ 7260 h 2160000"/>
                <a:gd name="T2" fmla="*/ 4920 w 4248000"/>
                <a:gd name="T3" fmla="*/ 6050 h 2160000"/>
                <a:gd name="T4" fmla="*/ 2583 w 4248000"/>
                <a:gd name="T5" fmla="*/ 1210 h 2160000"/>
                <a:gd name="T6" fmla="*/ 0 w 4248000"/>
                <a:gd name="T7" fmla="*/ 0 h 2160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48000" h="2160000">
                  <a:moveTo>
                    <a:pt x="4248000" y="2160000"/>
                  </a:moveTo>
                  <a:cubicBezTo>
                    <a:pt x="3792000" y="2130000"/>
                    <a:pt x="3336000" y="2100000"/>
                    <a:pt x="2880000" y="1800000"/>
                  </a:cubicBezTo>
                  <a:cubicBezTo>
                    <a:pt x="2424000" y="1500000"/>
                    <a:pt x="1992000" y="660000"/>
                    <a:pt x="1512000" y="360000"/>
                  </a:cubicBezTo>
                  <a:cubicBezTo>
                    <a:pt x="1032000" y="60000"/>
                    <a:pt x="252000" y="60000"/>
                    <a:pt x="0" y="0"/>
                  </a:cubicBezTo>
                </a:path>
              </a:pathLst>
            </a:custGeom>
            <a:noFill/>
            <a:ln w="12700">
              <a:solidFill>
                <a:srgbClr val="8A16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pSp>
    </p:spTree>
    <p:extLst>
      <p:ext uri="{BB962C8B-B14F-4D97-AF65-F5344CB8AC3E}">
        <p14:creationId xmlns:p14="http://schemas.microsoft.com/office/powerpoint/2010/main" val="140531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10</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10</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531018" y="681053"/>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1225783" y="681054"/>
            <a:ext cx="4733746" cy="504056"/>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88748"/>
            </a:xfrm>
            <a:prstGeom prst="rect">
              <a:avLst/>
            </a:prstGeom>
          </p:spPr>
          <p:txBody>
            <a:bodyPr wrap="square">
              <a:spAutoFit/>
            </a:bodyPr>
            <a:lstStyle/>
            <a:p>
              <a:pPr algn="ctr"/>
              <a:r>
                <a:rPr lang="fr-FR" sz="1600" dirty="0">
                  <a:solidFill>
                    <a:prstClr val="white"/>
                  </a:solidFill>
                  <a:latin typeface="Century Gothic" pitchFamily="34" charset="0"/>
                </a:rPr>
                <a:t>Data set</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491;p20">
            <a:extLst>
              <a:ext uri="{FF2B5EF4-FFF2-40B4-BE49-F238E27FC236}">
                <a16:creationId xmlns:a16="http://schemas.microsoft.com/office/drawing/2014/main" id="{58B1B52F-69AC-7B86-A1DD-B33DBF64E925}"/>
              </a:ext>
            </a:extLst>
          </p:cNvPr>
          <p:cNvSpPr/>
          <p:nvPr/>
        </p:nvSpPr>
        <p:spPr>
          <a:xfrm rot="5400000">
            <a:off x="398321" y="3347741"/>
            <a:ext cx="992660" cy="1157098"/>
          </a:xfrm>
          <a:prstGeom prst="chevron">
            <a:avLst>
              <a:gd name="adj" fmla="val 22591"/>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sz="1600">
              <a:solidFill>
                <a:schemeClr val="bg1"/>
              </a:solidFill>
              <a:sym typeface="Montserrat Medium"/>
            </a:endParaRPr>
          </a:p>
        </p:txBody>
      </p:sp>
      <p:sp>
        <p:nvSpPr>
          <p:cNvPr id="6" name="Google Shape;491;p20">
            <a:extLst>
              <a:ext uri="{FF2B5EF4-FFF2-40B4-BE49-F238E27FC236}">
                <a16:creationId xmlns:a16="http://schemas.microsoft.com/office/drawing/2014/main" id="{87997D4E-BD6A-2461-7D79-FA3F092794C3}"/>
              </a:ext>
            </a:extLst>
          </p:cNvPr>
          <p:cNvSpPr/>
          <p:nvPr/>
        </p:nvSpPr>
        <p:spPr>
          <a:xfrm rot="5400000">
            <a:off x="378572" y="2266251"/>
            <a:ext cx="992660" cy="1157098"/>
          </a:xfrm>
          <a:prstGeom prst="chevron">
            <a:avLst>
              <a:gd name="adj" fmla="val 22591"/>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sz="1600">
              <a:solidFill>
                <a:schemeClr val="bg1"/>
              </a:solidFill>
              <a:sym typeface="Montserrat Medium"/>
            </a:endParaRPr>
          </a:p>
        </p:txBody>
      </p:sp>
      <p:sp>
        <p:nvSpPr>
          <p:cNvPr id="7" name="Google Shape;491;p20">
            <a:extLst>
              <a:ext uri="{FF2B5EF4-FFF2-40B4-BE49-F238E27FC236}">
                <a16:creationId xmlns:a16="http://schemas.microsoft.com/office/drawing/2014/main" id="{894107EE-0DB7-FEB7-8A0E-801F1DD8A723}"/>
              </a:ext>
            </a:extLst>
          </p:cNvPr>
          <p:cNvSpPr/>
          <p:nvPr/>
        </p:nvSpPr>
        <p:spPr>
          <a:xfrm rot="5400000">
            <a:off x="398321" y="1273591"/>
            <a:ext cx="992660" cy="1157098"/>
          </a:xfrm>
          <a:prstGeom prst="chevron">
            <a:avLst>
              <a:gd name="adj" fmla="val 22591"/>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8" name="Google Shape;491;p20">
            <a:extLst>
              <a:ext uri="{FF2B5EF4-FFF2-40B4-BE49-F238E27FC236}">
                <a16:creationId xmlns:a16="http://schemas.microsoft.com/office/drawing/2014/main" id="{942FE803-6172-4FB2-A1FC-59C0F4AAABFA}"/>
              </a:ext>
            </a:extLst>
          </p:cNvPr>
          <p:cNvSpPr/>
          <p:nvPr/>
        </p:nvSpPr>
        <p:spPr>
          <a:xfrm rot="5400000">
            <a:off x="398321" y="4340401"/>
            <a:ext cx="992660" cy="1157098"/>
          </a:xfrm>
          <a:prstGeom prst="chevron">
            <a:avLst>
              <a:gd name="adj" fmla="val 22591"/>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sz="1600">
              <a:solidFill>
                <a:schemeClr val="bg1"/>
              </a:solidFill>
              <a:sym typeface="Montserrat Medium"/>
            </a:endParaRPr>
          </a:p>
        </p:txBody>
      </p:sp>
      <p:sp>
        <p:nvSpPr>
          <p:cNvPr id="9" name="Google Shape;491;p20">
            <a:extLst>
              <a:ext uri="{FF2B5EF4-FFF2-40B4-BE49-F238E27FC236}">
                <a16:creationId xmlns:a16="http://schemas.microsoft.com/office/drawing/2014/main" id="{85A49A94-00B2-5320-9D4C-4E6F32138793}"/>
              </a:ext>
            </a:extLst>
          </p:cNvPr>
          <p:cNvSpPr/>
          <p:nvPr/>
        </p:nvSpPr>
        <p:spPr>
          <a:xfrm rot="5400000">
            <a:off x="398321" y="5333061"/>
            <a:ext cx="992660" cy="1157098"/>
          </a:xfrm>
          <a:prstGeom prst="chevron">
            <a:avLst>
              <a:gd name="adj" fmla="val 22591"/>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sz="1600" dirty="0">
              <a:solidFill>
                <a:schemeClr val="bg1"/>
              </a:solidFill>
              <a:sym typeface="Montserrat Medium"/>
            </a:endParaRPr>
          </a:p>
        </p:txBody>
      </p:sp>
      <p:cxnSp>
        <p:nvCxnSpPr>
          <p:cNvPr id="10" name="Google Shape;519;p20">
            <a:extLst>
              <a:ext uri="{FF2B5EF4-FFF2-40B4-BE49-F238E27FC236}">
                <a16:creationId xmlns:a16="http://schemas.microsoft.com/office/drawing/2014/main" id="{C1941A8D-5060-EEEC-152C-BBD95AC25F17}"/>
              </a:ext>
            </a:extLst>
          </p:cNvPr>
          <p:cNvCxnSpPr>
            <a:stCxn id="11" idx="1"/>
          </p:cNvCxnSpPr>
          <p:nvPr/>
        </p:nvCxnSpPr>
        <p:spPr>
          <a:xfrm flipH="1">
            <a:off x="1473200" y="1687418"/>
            <a:ext cx="457200" cy="11700"/>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11" name="Google Shape;520;p20">
            <a:extLst>
              <a:ext uri="{FF2B5EF4-FFF2-40B4-BE49-F238E27FC236}">
                <a16:creationId xmlns:a16="http://schemas.microsoft.com/office/drawing/2014/main" id="{8C168E4E-82E9-E6CE-741A-7F8D7EEC4E6C}"/>
              </a:ext>
            </a:extLst>
          </p:cNvPr>
          <p:cNvSpPr/>
          <p:nvPr/>
        </p:nvSpPr>
        <p:spPr>
          <a:xfrm>
            <a:off x="1930400" y="1419968"/>
            <a:ext cx="2573100" cy="534900"/>
          </a:xfrm>
          <a:prstGeom prst="roundRect">
            <a:avLst>
              <a:gd name="adj" fmla="val 50000"/>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lvl="0" algn="ctr"/>
            <a:r>
              <a:rPr lang="fr-FR" sz="1600" dirty="0">
                <a:solidFill>
                  <a:schemeClr val="bg1"/>
                </a:solidFill>
              </a:rPr>
              <a:t>compréhension du besoin</a:t>
            </a:r>
            <a:endParaRPr sz="1600" dirty="0">
              <a:solidFill>
                <a:schemeClr val="bg1"/>
              </a:solidFill>
              <a:latin typeface="Montserrat SemiBold"/>
              <a:ea typeface="Montserrat SemiBold"/>
              <a:cs typeface="Montserrat SemiBold"/>
              <a:sym typeface="Montserrat SemiBold"/>
            </a:endParaRPr>
          </a:p>
        </p:txBody>
      </p:sp>
      <p:cxnSp>
        <p:nvCxnSpPr>
          <p:cNvPr id="12" name="Google Shape;519;p20">
            <a:extLst>
              <a:ext uri="{FF2B5EF4-FFF2-40B4-BE49-F238E27FC236}">
                <a16:creationId xmlns:a16="http://schemas.microsoft.com/office/drawing/2014/main" id="{8919016C-485A-A56D-DFD3-BC7F770F5300}"/>
              </a:ext>
            </a:extLst>
          </p:cNvPr>
          <p:cNvCxnSpPr>
            <a:stCxn id="13" idx="1"/>
          </p:cNvCxnSpPr>
          <p:nvPr/>
        </p:nvCxnSpPr>
        <p:spPr>
          <a:xfrm flipH="1">
            <a:off x="1453452" y="2704750"/>
            <a:ext cx="771588" cy="11700"/>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13" name="Google Shape;520;p20">
            <a:extLst>
              <a:ext uri="{FF2B5EF4-FFF2-40B4-BE49-F238E27FC236}">
                <a16:creationId xmlns:a16="http://schemas.microsoft.com/office/drawing/2014/main" id="{BD2F3B1F-D3D8-590F-28F2-EE1DE9AAA75F}"/>
              </a:ext>
            </a:extLst>
          </p:cNvPr>
          <p:cNvSpPr/>
          <p:nvPr/>
        </p:nvSpPr>
        <p:spPr>
          <a:xfrm>
            <a:off x="2225040" y="2437300"/>
            <a:ext cx="2661920" cy="534900"/>
          </a:xfrm>
          <a:prstGeom prst="roundRect">
            <a:avLst>
              <a:gd name="adj" fmla="val 50000"/>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r>
              <a:rPr lang="fr-FR" sz="1600" dirty="0">
                <a:solidFill>
                  <a:schemeClr val="bg1"/>
                </a:solidFill>
              </a:rPr>
              <a:t>construction de la base de données</a:t>
            </a:r>
            <a:endParaRPr sz="1600" dirty="0">
              <a:solidFill>
                <a:schemeClr val="bg1"/>
              </a:solidFill>
              <a:sym typeface="Montserrat SemiBold"/>
            </a:endParaRPr>
          </a:p>
        </p:txBody>
      </p:sp>
      <p:cxnSp>
        <p:nvCxnSpPr>
          <p:cNvPr id="14" name="Google Shape;519;p20">
            <a:extLst>
              <a:ext uri="{FF2B5EF4-FFF2-40B4-BE49-F238E27FC236}">
                <a16:creationId xmlns:a16="http://schemas.microsoft.com/office/drawing/2014/main" id="{A65E1CD3-B5F9-5BCF-8509-D8B6E37F1CAB}"/>
              </a:ext>
            </a:extLst>
          </p:cNvPr>
          <p:cNvCxnSpPr>
            <a:stCxn id="15" idx="1"/>
          </p:cNvCxnSpPr>
          <p:nvPr/>
        </p:nvCxnSpPr>
        <p:spPr>
          <a:xfrm flipH="1">
            <a:off x="1473200" y="3790538"/>
            <a:ext cx="1324500" cy="11700"/>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15" name="Google Shape;520;p20">
            <a:extLst>
              <a:ext uri="{FF2B5EF4-FFF2-40B4-BE49-F238E27FC236}">
                <a16:creationId xmlns:a16="http://schemas.microsoft.com/office/drawing/2014/main" id="{0FFC69A0-CE37-1E0E-B24A-D1CCDBC4C563}"/>
              </a:ext>
            </a:extLst>
          </p:cNvPr>
          <p:cNvSpPr/>
          <p:nvPr/>
        </p:nvSpPr>
        <p:spPr>
          <a:xfrm>
            <a:off x="2797700" y="3523088"/>
            <a:ext cx="2891900" cy="534900"/>
          </a:xfrm>
          <a:prstGeom prst="roundRect">
            <a:avLst>
              <a:gd name="adj" fmla="val 50000"/>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r>
              <a:rPr lang="fr-FR" sz="1600" dirty="0">
                <a:solidFill>
                  <a:schemeClr val="bg1"/>
                </a:solidFill>
              </a:rPr>
              <a:t>prétraitement et analyse exploratoire</a:t>
            </a:r>
            <a:endParaRPr sz="1600" dirty="0">
              <a:solidFill>
                <a:schemeClr val="bg1"/>
              </a:solidFill>
              <a:sym typeface="Montserrat SemiBold"/>
            </a:endParaRPr>
          </a:p>
        </p:txBody>
      </p:sp>
      <p:cxnSp>
        <p:nvCxnSpPr>
          <p:cNvPr id="16" name="Google Shape;519;p20">
            <a:extLst>
              <a:ext uri="{FF2B5EF4-FFF2-40B4-BE49-F238E27FC236}">
                <a16:creationId xmlns:a16="http://schemas.microsoft.com/office/drawing/2014/main" id="{7A5CD3C4-C8E3-59AA-2CB4-779EC97216F6}"/>
              </a:ext>
            </a:extLst>
          </p:cNvPr>
          <p:cNvCxnSpPr>
            <a:stCxn id="17" idx="1"/>
          </p:cNvCxnSpPr>
          <p:nvPr/>
        </p:nvCxnSpPr>
        <p:spPr>
          <a:xfrm flipH="1">
            <a:off x="1483360" y="4776058"/>
            <a:ext cx="2042160" cy="11700"/>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17" name="Google Shape;520;p20">
            <a:extLst>
              <a:ext uri="{FF2B5EF4-FFF2-40B4-BE49-F238E27FC236}">
                <a16:creationId xmlns:a16="http://schemas.microsoft.com/office/drawing/2014/main" id="{98BA5974-71E6-1724-1CBD-3F02F7FA13B7}"/>
              </a:ext>
            </a:extLst>
          </p:cNvPr>
          <p:cNvSpPr/>
          <p:nvPr/>
        </p:nvSpPr>
        <p:spPr>
          <a:xfrm>
            <a:off x="3525520" y="4508608"/>
            <a:ext cx="2956560" cy="534900"/>
          </a:xfrm>
          <a:prstGeom prst="roundRect">
            <a:avLst>
              <a:gd name="adj" fmla="val 50000"/>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r>
              <a:rPr lang="fr-FR" sz="1600" dirty="0">
                <a:solidFill>
                  <a:schemeClr val="bg1"/>
                </a:solidFill>
              </a:rPr>
              <a:t>construction du modèle</a:t>
            </a:r>
            <a:endParaRPr sz="1600" dirty="0">
              <a:solidFill>
                <a:schemeClr val="bg1"/>
              </a:solidFill>
              <a:sym typeface="Montserrat SemiBold"/>
            </a:endParaRPr>
          </a:p>
        </p:txBody>
      </p:sp>
      <p:cxnSp>
        <p:nvCxnSpPr>
          <p:cNvPr id="20" name="Google Shape;519;p20">
            <a:extLst>
              <a:ext uri="{FF2B5EF4-FFF2-40B4-BE49-F238E27FC236}">
                <a16:creationId xmlns:a16="http://schemas.microsoft.com/office/drawing/2014/main" id="{770B4999-4751-5DAE-2308-41C398166424}"/>
              </a:ext>
            </a:extLst>
          </p:cNvPr>
          <p:cNvCxnSpPr>
            <a:stCxn id="21" idx="1"/>
          </p:cNvCxnSpPr>
          <p:nvPr/>
        </p:nvCxnSpPr>
        <p:spPr>
          <a:xfrm flipH="1">
            <a:off x="1483360" y="5842858"/>
            <a:ext cx="2509520" cy="11700"/>
          </a:xfrm>
          <a:prstGeom prst="straightConnector1">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cxnSp>
      <p:sp>
        <p:nvSpPr>
          <p:cNvPr id="21" name="Google Shape;520;p20">
            <a:extLst>
              <a:ext uri="{FF2B5EF4-FFF2-40B4-BE49-F238E27FC236}">
                <a16:creationId xmlns:a16="http://schemas.microsoft.com/office/drawing/2014/main" id="{B0C381B8-7CFE-C3BC-C604-12B71111B0B8}"/>
              </a:ext>
            </a:extLst>
          </p:cNvPr>
          <p:cNvSpPr/>
          <p:nvPr/>
        </p:nvSpPr>
        <p:spPr>
          <a:xfrm>
            <a:off x="3992880" y="5575408"/>
            <a:ext cx="3515360" cy="534900"/>
          </a:xfrm>
          <a:prstGeom prst="roundRect">
            <a:avLst>
              <a:gd name="adj" fmla="val 50000"/>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nvGrpSpPr>
          <p:cNvPr id="22" name="Google Shape;530;p20">
            <a:extLst>
              <a:ext uri="{FF2B5EF4-FFF2-40B4-BE49-F238E27FC236}">
                <a16:creationId xmlns:a16="http://schemas.microsoft.com/office/drawing/2014/main" id="{F6943B5F-B753-6D05-F53B-838824313F62}"/>
              </a:ext>
            </a:extLst>
          </p:cNvPr>
          <p:cNvGrpSpPr/>
          <p:nvPr/>
        </p:nvGrpSpPr>
        <p:grpSpPr>
          <a:xfrm>
            <a:off x="731376" y="4776058"/>
            <a:ext cx="326550" cy="336812"/>
            <a:chOff x="5593834" y="1452870"/>
            <a:chExt cx="380196" cy="392143"/>
          </a:xfrm>
          <a:solidFill>
            <a:schemeClr val="bg1"/>
          </a:solidFill>
        </p:grpSpPr>
        <p:sp>
          <p:nvSpPr>
            <p:cNvPr id="23" name="Google Shape;531;p20">
              <a:extLst>
                <a:ext uri="{FF2B5EF4-FFF2-40B4-BE49-F238E27FC236}">
                  <a16:creationId xmlns:a16="http://schemas.microsoft.com/office/drawing/2014/main" id="{64A430CC-0225-AD4E-2D5E-2AF9C24E395C}"/>
                </a:ext>
              </a:extLst>
            </p:cNvPr>
            <p:cNvSpPr/>
            <p:nvPr/>
          </p:nvSpPr>
          <p:spPr>
            <a:xfrm>
              <a:off x="5593834" y="1456852"/>
              <a:ext cx="96480" cy="388161"/>
            </a:xfrm>
            <a:custGeom>
              <a:avLst/>
              <a:gdLst/>
              <a:ahLst/>
              <a:cxnLst/>
              <a:rect l="l" t="t" r="r" b="b"/>
              <a:pathLst>
                <a:path w="2883" h="11599" extrusionOk="0">
                  <a:moveTo>
                    <a:pt x="1" y="1"/>
                  </a:moveTo>
                  <a:lnTo>
                    <a:pt x="1" y="1048"/>
                  </a:lnTo>
                  <a:lnTo>
                    <a:pt x="1692" y="1048"/>
                  </a:lnTo>
                  <a:lnTo>
                    <a:pt x="1692" y="1715"/>
                  </a:lnTo>
                  <a:lnTo>
                    <a:pt x="1" y="1715"/>
                  </a:lnTo>
                  <a:lnTo>
                    <a:pt x="1" y="2501"/>
                  </a:lnTo>
                  <a:lnTo>
                    <a:pt x="1192" y="2501"/>
                  </a:lnTo>
                  <a:lnTo>
                    <a:pt x="1192" y="3192"/>
                  </a:lnTo>
                  <a:lnTo>
                    <a:pt x="1" y="3192"/>
                  </a:lnTo>
                  <a:lnTo>
                    <a:pt x="1" y="3954"/>
                  </a:lnTo>
                  <a:lnTo>
                    <a:pt x="1692" y="3954"/>
                  </a:lnTo>
                  <a:lnTo>
                    <a:pt x="1692" y="4644"/>
                  </a:lnTo>
                  <a:lnTo>
                    <a:pt x="1" y="4644"/>
                  </a:lnTo>
                  <a:lnTo>
                    <a:pt x="1" y="5406"/>
                  </a:lnTo>
                  <a:lnTo>
                    <a:pt x="1192" y="5406"/>
                  </a:lnTo>
                  <a:lnTo>
                    <a:pt x="1192" y="6097"/>
                  </a:lnTo>
                  <a:lnTo>
                    <a:pt x="1" y="6097"/>
                  </a:lnTo>
                  <a:lnTo>
                    <a:pt x="1" y="6883"/>
                  </a:lnTo>
                  <a:lnTo>
                    <a:pt x="1692" y="6883"/>
                  </a:lnTo>
                  <a:lnTo>
                    <a:pt x="1692" y="7550"/>
                  </a:lnTo>
                  <a:lnTo>
                    <a:pt x="1" y="7550"/>
                  </a:lnTo>
                  <a:lnTo>
                    <a:pt x="1" y="8336"/>
                  </a:lnTo>
                  <a:lnTo>
                    <a:pt x="1192" y="8336"/>
                  </a:lnTo>
                  <a:lnTo>
                    <a:pt x="1192" y="9026"/>
                  </a:lnTo>
                  <a:lnTo>
                    <a:pt x="1" y="9026"/>
                  </a:lnTo>
                  <a:lnTo>
                    <a:pt x="1" y="9788"/>
                  </a:lnTo>
                  <a:lnTo>
                    <a:pt x="1692" y="9788"/>
                  </a:lnTo>
                  <a:lnTo>
                    <a:pt x="1692" y="10479"/>
                  </a:lnTo>
                  <a:lnTo>
                    <a:pt x="1" y="10479"/>
                  </a:lnTo>
                  <a:lnTo>
                    <a:pt x="1" y="11598"/>
                  </a:lnTo>
                  <a:lnTo>
                    <a:pt x="2883" y="11598"/>
                  </a:lnTo>
                  <a:lnTo>
                    <a:pt x="2883" y="1"/>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2;p20">
              <a:extLst>
                <a:ext uri="{FF2B5EF4-FFF2-40B4-BE49-F238E27FC236}">
                  <a16:creationId xmlns:a16="http://schemas.microsoft.com/office/drawing/2014/main" id="{86D90A12-980D-85DA-E74A-8EEF6F7C8BD5}"/>
                </a:ext>
              </a:extLst>
            </p:cNvPr>
            <p:cNvSpPr/>
            <p:nvPr/>
          </p:nvSpPr>
          <p:spPr>
            <a:xfrm>
              <a:off x="5801853" y="1511835"/>
              <a:ext cx="91694" cy="91694"/>
            </a:xfrm>
            <a:custGeom>
              <a:avLst/>
              <a:gdLst/>
              <a:ahLst/>
              <a:cxnLst/>
              <a:rect l="l" t="t" r="r" b="b"/>
              <a:pathLst>
                <a:path w="2740" h="2740" extrusionOk="0">
                  <a:moveTo>
                    <a:pt x="1739" y="1025"/>
                  </a:moveTo>
                  <a:lnTo>
                    <a:pt x="1739" y="1715"/>
                  </a:lnTo>
                  <a:lnTo>
                    <a:pt x="1048" y="1715"/>
                  </a:lnTo>
                  <a:lnTo>
                    <a:pt x="1048" y="1025"/>
                  </a:lnTo>
                  <a:close/>
                  <a:moveTo>
                    <a:pt x="1382" y="1"/>
                  </a:moveTo>
                  <a:cubicBezTo>
                    <a:pt x="644" y="1"/>
                    <a:pt x="1" y="596"/>
                    <a:pt x="1" y="1358"/>
                  </a:cubicBezTo>
                  <a:cubicBezTo>
                    <a:pt x="48" y="2096"/>
                    <a:pt x="644" y="2739"/>
                    <a:pt x="1382" y="2739"/>
                  </a:cubicBezTo>
                  <a:cubicBezTo>
                    <a:pt x="2120" y="2739"/>
                    <a:pt x="2739" y="2144"/>
                    <a:pt x="2739" y="1358"/>
                  </a:cubicBezTo>
                  <a:cubicBezTo>
                    <a:pt x="2739" y="620"/>
                    <a:pt x="2144" y="1"/>
                    <a:pt x="1382"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3;p20">
              <a:extLst>
                <a:ext uri="{FF2B5EF4-FFF2-40B4-BE49-F238E27FC236}">
                  <a16:creationId xmlns:a16="http://schemas.microsoft.com/office/drawing/2014/main" id="{D02DE44F-CABB-C222-0342-854BDA2F5197}"/>
                </a:ext>
              </a:extLst>
            </p:cNvPr>
            <p:cNvSpPr/>
            <p:nvPr/>
          </p:nvSpPr>
          <p:spPr>
            <a:xfrm>
              <a:off x="5824977" y="1452870"/>
              <a:ext cx="46249" cy="39890"/>
            </a:xfrm>
            <a:custGeom>
              <a:avLst/>
              <a:gdLst/>
              <a:ahLst/>
              <a:cxnLst/>
              <a:rect l="l" t="t" r="r" b="b"/>
              <a:pathLst>
                <a:path w="1382" h="1192" extrusionOk="0">
                  <a:moveTo>
                    <a:pt x="691" y="0"/>
                  </a:moveTo>
                  <a:cubicBezTo>
                    <a:pt x="310" y="0"/>
                    <a:pt x="0" y="286"/>
                    <a:pt x="0" y="691"/>
                  </a:cubicBezTo>
                  <a:lnTo>
                    <a:pt x="0" y="1191"/>
                  </a:lnTo>
                  <a:cubicBezTo>
                    <a:pt x="214" y="1096"/>
                    <a:pt x="453" y="1072"/>
                    <a:pt x="691" y="1072"/>
                  </a:cubicBezTo>
                  <a:cubicBezTo>
                    <a:pt x="929" y="1096"/>
                    <a:pt x="1167" y="1120"/>
                    <a:pt x="1381" y="1191"/>
                  </a:cubicBezTo>
                  <a:lnTo>
                    <a:pt x="1381" y="691"/>
                  </a:lnTo>
                  <a:cubicBezTo>
                    <a:pt x="1381" y="286"/>
                    <a:pt x="1072" y="0"/>
                    <a:pt x="691"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4;p20">
              <a:extLst>
                <a:ext uri="{FF2B5EF4-FFF2-40B4-BE49-F238E27FC236}">
                  <a16:creationId xmlns:a16="http://schemas.microsoft.com/office/drawing/2014/main" id="{E7814743-8678-F02D-B72B-1A85756F8783}"/>
                </a:ext>
              </a:extLst>
            </p:cNvPr>
            <p:cNvSpPr/>
            <p:nvPr/>
          </p:nvSpPr>
          <p:spPr>
            <a:xfrm>
              <a:off x="5769960" y="1597907"/>
              <a:ext cx="62211" cy="58229"/>
            </a:xfrm>
            <a:custGeom>
              <a:avLst/>
              <a:gdLst/>
              <a:ahLst/>
              <a:cxnLst/>
              <a:rect l="l" t="t" r="r" b="b"/>
              <a:pathLst>
                <a:path w="1859" h="1740" extrusionOk="0">
                  <a:moveTo>
                    <a:pt x="692" y="1"/>
                  </a:moveTo>
                  <a:lnTo>
                    <a:pt x="1" y="1739"/>
                  </a:lnTo>
                  <a:lnTo>
                    <a:pt x="1477" y="1739"/>
                  </a:lnTo>
                  <a:lnTo>
                    <a:pt x="1858" y="787"/>
                  </a:lnTo>
                  <a:cubicBezTo>
                    <a:pt x="1382" y="668"/>
                    <a:pt x="1001" y="406"/>
                    <a:pt x="692"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5;p20">
              <a:extLst>
                <a:ext uri="{FF2B5EF4-FFF2-40B4-BE49-F238E27FC236}">
                  <a16:creationId xmlns:a16="http://schemas.microsoft.com/office/drawing/2014/main" id="{A8BC00F3-A28C-7E93-20CA-39EB37978FF9}"/>
                </a:ext>
              </a:extLst>
            </p:cNvPr>
            <p:cNvSpPr/>
            <p:nvPr/>
          </p:nvSpPr>
          <p:spPr>
            <a:xfrm>
              <a:off x="5725352" y="1677621"/>
              <a:ext cx="86105" cy="163410"/>
            </a:xfrm>
            <a:custGeom>
              <a:avLst/>
              <a:gdLst/>
              <a:ahLst/>
              <a:cxnLst/>
              <a:rect l="l" t="t" r="r" b="b"/>
              <a:pathLst>
                <a:path w="2573" h="4883" extrusionOk="0">
                  <a:moveTo>
                    <a:pt x="1096" y="0"/>
                  </a:moveTo>
                  <a:lnTo>
                    <a:pt x="358" y="1881"/>
                  </a:lnTo>
                  <a:cubicBezTo>
                    <a:pt x="191" y="2358"/>
                    <a:pt x="262" y="2858"/>
                    <a:pt x="572" y="3215"/>
                  </a:cubicBezTo>
                  <a:lnTo>
                    <a:pt x="0" y="4644"/>
                  </a:lnTo>
                  <a:lnTo>
                    <a:pt x="620" y="4882"/>
                  </a:lnTo>
                  <a:lnTo>
                    <a:pt x="1143" y="3644"/>
                  </a:lnTo>
                  <a:lnTo>
                    <a:pt x="2572"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6;p20">
              <a:extLst>
                <a:ext uri="{FF2B5EF4-FFF2-40B4-BE49-F238E27FC236}">
                  <a16:creationId xmlns:a16="http://schemas.microsoft.com/office/drawing/2014/main" id="{D73810A2-5323-9617-8F32-6CBCB0A800C7}"/>
                </a:ext>
              </a:extLst>
            </p:cNvPr>
            <p:cNvSpPr/>
            <p:nvPr/>
          </p:nvSpPr>
          <p:spPr>
            <a:xfrm>
              <a:off x="5864800" y="1597907"/>
              <a:ext cx="60605" cy="58229"/>
            </a:xfrm>
            <a:custGeom>
              <a:avLst/>
              <a:gdLst/>
              <a:ahLst/>
              <a:cxnLst/>
              <a:rect l="l" t="t" r="r" b="b"/>
              <a:pathLst>
                <a:path w="1811" h="1740" extrusionOk="0">
                  <a:moveTo>
                    <a:pt x="1168" y="1"/>
                  </a:moveTo>
                  <a:cubicBezTo>
                    <a:pt x="906" y="406"/>
                    <a:pt x="477" y="668"/>
                    <a:pt x="1" y="787"/>
                  </a:cubicBezTo>
                  <a:lnTo>
                    <a:pt x="358" y="1739"/>
                  </a:lnTo>
                  <a:lnTo>
                    <a:pt x="1811" y="1739"/>
                  </a:lnTo>
                  <a:lnTo>
                    <a:pt x="1168" y="1"/>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7;p20">
              <a:extLst>
                <a:ext uri="{FF2B5EF4-FFF2-40B4-BE49-F238E27FC236}">
                  <a16:creationId xmlns:a16="http://schemas.microsoft.com/office/drawing/2014/main" id="{E5A2512F-80C7-C57E-F54A-E33EB5BC7144}"/>
                </a:ext>
              </a:extLst>
            </p:cNvPr>
            <p:cNvSpPr/>
            <p:nvPr/>
          </p:nvSpPr>
          <p:spPr>
            <a:xfrm>
              <a:off x="5885549" y="1677621"/>
              <a:ext cx="86072" cy="163410"/>
            </a:xfrm>
            <a:custGeom>
              <a:avLst/>
              <a:gdLst/>
              <a:ahLst/>
              <a:cxnLst/>
              <a:rect l="l" t="t" r="r" b="b"/>
              <a:pathLst>
                <a:path w="2572" h="4883" extrusionOk="0">
                  <a:moveTo>
                    <a:pt x="0" y="0"/>
                  </a:moveTo>
                  <a:lnTo>
                    <a:pt x="1429" y="3644"/>
                  </a:lnTo>
                  <a:lnTo>
                    <a:pt x="1953" y="4882"/>
                  </a:lnTo>
                  <a:lnTo>
                    <a:pt x="2572" y="4644"/>
                  </a:lnTo>
                  <a:lnTo>
                    <a:pt x="2000" y="3215"/>
                  </a:lnTo>
                  <a:cubicBezTo>
                    <a:pt x="2310" y="2858"/>
                    <a:pt x="2381" y="2358"/>
                    <a:pt x="2215" y="1881"/>
                  </a:cubicBezTo>
                  <a:lnTo>
                    <a:pt x="1477"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8;p20">
              <a:extLst>
                <a:ext uri="{FF2B5EF4-FFF2-40B4-BE49-F238E27FC236}">
                  <a16:creationId xmlns:a16="http://schemas.microsoft.com/office/drawing/2014/main" id="{586E1547-1EB3-284A-B7B6-B4954C6BE1D3}"/>
                </a:ext>
              </a:extLst>
            </p:cNvPr>
            <p:cNvSpPr/>
            <p:nvPr/>
          </p:nvSpPr>
          <p:spPr>
            <a:xfrm>
              <a:off x="5926978" y="1655300"/>
              <a:ext cx="47052" cy="22355"/>
            </a:xfrm>
            <a:custGeom>
              <a:avLst/>
              <a:gdLst/>
              <a:ahLst/>
              <a:cxnLst/>
              <a:rect l="l" t="t" r="r" b="b"/>
              <a:pathLst>
                <a:path w="1406" h="668" extrusionOk="0">
                  <a:moveTo>
                    <a:pt x="0" y="0"/>
                  </a:moveTo>
                  <a:lnTo>
                    <a:pt x="262" y="667"/>
                  </a:lnTo>
                  <a:lnTo>
                    <a:pt x="1405" y="667"/>
                  </a:lnTo>
                  <a:lnTo>
                    <a:pt x="1405"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9;p20">
              <a:extLst>
                <a:ext uri="{FF2B5EF4-FFF2-40B4-BE49-F238E27FC236}">
                  <a16:creationId xmlns:a16="http://schemas.microsoft.com/office/drawing/2014/main" id="{1FBBD222-DFD2-14BB-2726-1077867A733D}"/>
                </a:ext>
              </a:extLst>
            </p:cNvPr>
            <p:cNvSpPr/>
            <p:nvPr/>
          </p:nvSpPr>
          <p:spPr>
            <a:xfrm>
              <a:off x="5809817" y="1655300"/>
              <a:ext cx="75765" cy="22355"/>
            </a:xfrm>
            <a:custGeom>
              <a:avLst/>
              <a:gdLst/>
              <a:ahLst/>
              <a:cxnLst/>
              <a:rect l="l" t="t" r="r" b="b"/>
              <a:pathLst>
                <a:path w="2264" h="668" extrusionOk="0">
                  <a:moveTo>
                    <a:pt x="286" y="0"/>
                  </a:moveTo>
                  <a:lnTo>
                    <a:pt x="1" y="667"/>
                  </a:lnTo>
                  <a:lnTo>
                    <a:pt x="2263" y="667"/>
                  </a:lnTo>
                  <a:lnTo>
                    <a:pt x="2001"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0;p20">
              <a:extLst>
                <a:ext uri="{FF2B5EF4-FFF2-40B4-BE49-F238E27FC236}">
                  <a16:creationId xmlns:a16="http://schemas.microsoft.com/office/drawing/2014/main" id="{1A571454-2073-D068-7BF8-367EE0AAB82B}"/>
                </a:ext>
              </a:extLst>
            </p:cNvPr>
            <p:cNvSpPr/>
            <p:nvPr/>
          </p:nvSpPr>
          <p:spPr>
            <a:xfrm>
              <a:off x="5722172" y="1655300"/>
              <a:ext cx="47821" cy="22355"/>
            </a:xfrm>
            <a:custGeom>
              <a:avLst/>
              <a:gdLst/>
              <a:ahLst/>
              <a:cxnLst/>
              <a:rect l="l" t="t" r="r" b="b"/>
              <a:pathLst>
                <a:path w="1429" h="668" extrusionOk="0">
                  <a:moveTo>
                    <a:pt x="0" y="0"/>
                  </a:moveTo>
                  <a:lnTo>
                    <a:pt x="0" y="667"/>
                  </a:lnTo>
                  <a:lnTo>
                    <a:pt x="1167" y="667"/>
                  </a:lnTo>
                  <a:lnTo>
                    <a:pt x="1429"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497;p20">
            <a:extLst>
              <a:ext uri="{FF2B5EF4-FFF2-40B4-BE49-F238E27FC236}">
                <a16:creationId xmlns:a16="http://schemas.microsoft.com/office/drawing/2014/main" id="{0EEEE162-1581-B4FF-BF1B-E6DCE3E68860}"/>
              </a:ext>
            </a:extLst>
          </p:cNvPr>
          <p:cNvGrpSpPr/>
          <p:nvPr/>
        </p:nvGrpSpPr>
        <p:grpSpPr>
          <a:xfrm>
            <a:off x="731376" y="1709249"/>
            <a:ext cx="336812" cy="333391"/>
            <a:chOff x="8030923" y="3332867"/>
            <a:chExt cx="392143" cy="388161"/>
          </a:xfrm>
          <a:solidFill>
            <a:schemeClr val="bg1"/>
          </a:solidFill>
        </p:grpSpPr>
        <p:sp>
          <p:nvSpPr>
            <p:cNvPr id="35" name="Google Shape;498;p20">
              <a:extLst>
                <a:ext uri="{FF2B5EF4-FFF2-40B4-BE49-F238E27FC236}">
                  <a16:creationId xmlns:a16="http://schemas.microsoft.com/office/drawing/2014/main" id="{DC64F90D-BFFE-9D67-74CD-BCE448227180}"/>
                </a:ext>
              </a:extLst>
            </p:cNvPr>
            <p:cNvSpPr/>
            <p:nvPr/>
          </p:nvSpPr>
          <p:spPr>
            <a:xfrm>
              <a:off x="8291515" y="3379517"/>
              <a:ext cx="83729" cy="80885"/>
            </a:xfrm>
            <a:custGeom>
              <a:avLst/>
              <a:gdLst/>
              <a:ahLst/>
              <a:cxnLst/>
              <a:rect l="l" t="t" r="r" b="b"/>
              <a:pathLst>
                <a:path w="2502" h="2417" extrusionOk="0">
                  <a:moveTo>
                    <a:pt x="1072" y="0"/>
                  </a:moveTo>
                  <a:cubicBezTo>
                    <a:pt x="713" y="0"/>
                    <a:pt x="355" y="134"/>
                    <a:pt x="96" y="393"/>
                  </a:cubicBezTo>
                  <a:lnTo>
                    <a:pt x="1" y="464"/>
                  </a:lnTo>
                  <a:cubicBezTo>
                    <a:pt x="834" y="917"/>
                    <a:pt x="1525" y="1583"/>
                    <a:pt x="1930" y="2417"/>
                  </a:cubicBezTo>
                  <a:lnTo>
                    <a:pt x="2025" y="2322"/>
                  </a:lnTo>
                  <a:cubicBezTo>
                    <a:pt x="2382" y="1964"/>
                    <a:pt x="2502" y="1393"/>
                    <a:pt x="2359" y="917"/>
                  </a:cubicBezTo>
                  <a:cubicBezTo>
                    <a:pt x="2168" y="821"/>
                    <a:pt x="2001" y="702"/>
                    <a:pt x="1835" y="559"/>
                  </a:cubicBezTo>
                  <a:cubicBezTo>
                    <a:pt x="1692" y="416"/>
                    <a:pt x="1573" y="226"/>
                    <a:pt x="1477" y="59"/>
                  </a:cubicBezTo>
                  <a:cubicBezTo>
                    <a:pt x="1346" y="20"/>
                    <a:pt x="1209" y="0"/>
                    <a:pt x="1072"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9;p20">
              <a:extLst>
                <a:ext uri="{FF2B5EF4-FFF2-40B4-BE49-F238E27FC236}">
                  <a16:creationId xmlns:a16="http://schemas.microsoft.com/office/drawing/2014/main" id="{7363FDC6-BFBA-5C67-26A2-72717FBF2970}"/>
                </a:ext>
              </a:extLst>
            </p:cNvPr>
            <p:cNvSpPr/>
            <p:nvPr/>
          </p:nvSpPr>
          <p:spPr>
            <a:xfrm>
              <a:off x="8075565" y="3379517"/>
              <a:ext cx="83696" cy="80885"/>
            </a:xfrm>
            <a:custGeom>
              <a:avLst/>
              <a:gdLst/>
              <a:ahLst/>
              <a:cxnLst/>
              <a:rect l="l" t="t" r="r" b="b"/>
              <a:pathLst>
                <a:path w="2501" h="2417" extrusionOk="0">
                  <a:moveTo>
                    <a:pt x="1410" y="0"/>
                  </a:moveTo>
                  <a:cubicBezTo>
                    <a:pt x="1271" y="0"/>
                    <a:pt x="1132" y="20"/>
                    <a:pt x="1000" y="59"/>
                  </a:cubicBezTo>
                  <a:cubicBezTo>
                    <a:pt x="929" y="226"/>
                    <a:pt x="786" y="416"/>
                    <a:pt x="643" y="559"/>
                  </a:cubicBezTo>
                  <a:cubicBezTo>
                    <a:pt x="500" y="702"/>
                    <a:pt x="310" y="821"/>
                    <a:pt x="143" y="917"/>
                  </a:cubicBezTo>
                  <a:cubicBezTo>
                    <a:pt x="0" y="1417"/>
                    <a:pt x="119" y="1964"/>
                    <a:pt x="477" y="2322"/>
                  </a:cubicBezTo>
                  <a:lnTo>
                    <a:pt x="548" y="2417"/>
                  </a:lnTo>
                  <a:cubicBezTo>
                    <a:pt x="977" y="1583"/>
                    <a:pt x="1667" y="917"/>
                    <a:pt x="2501" y="464"/>
                  </a:cubicBezTo>
                  <a:lnTo>
                    <a:pt x="2406" y="393"/>
                  </a:lnTo>
                  <a:cubicBezTo>
                    <a:pt x="2147" y="134"/>
                    <a:pt x="1776" y="0"/>
                    <a:pt x="1410"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0;p20">
              <a:extLst>
                <a:ext uri="{FF2B5EF4-FFF2-40B4-BE49-F238E27FC236}">
                  <a16:creationId xmlns:a16="http://schemas.microsoft.com/office/drawing/2014/main" id="{B6C9C79F-CECE-6BD2-17EE-0C8174B207E3}"/>
                </a:ext>
              </a:extLst>
            </p:cNvPr>
            <p:cNvSpPr/>
            <p:nvPr/>
          </p:nvSpPr>
          <p:spPr>
            <a:xfrm>
              <a:off x="8356872" y="3332867"/>
              <a:ext cx="66194" cy="59802"/>
            </a:xfrm>
            <a:custGeom>
              <a:avLst/>
              <a:gdLst/>
              <a:ahLst/>
              <a:cxnLst/>
              <a:rect l="l" t="t" r="r" b="b"/>
              <a:pathLst>
                <a:path w="1978" h="1787" extrusionOk="0">
                  <a:moveTo>
                    <a:pt x="1001" y="1"/>
                  </a:moveTo>
                  <a:cubicBezTo>
                    <a:pt x="763" y="1"/>
                    <a:pt x="525" y="72"/>
                    <a:pt x="382" y="263"/>
                  </a:cubicBezTo>
                  <a:cubicBezTo>
                    <a:pt x="1" y="620"/>
                    <a:pt x="1" y="1191"/>
                    <a:pt x="382" y="1501"/>
                  </a:cubicBezTo>
                  <a:cubicBezTo>
                    <a:pt x="525" y="1691"/>
                    <a:pt x="763" y="1787"/>
                    <a:pt x="1001" y="1787"/>
                  </a:cubicBezTo>
                  <a:cubicBezTo>
                    <a:pt x="1239" y="1787"/>
                    <a:pt x="1477" y="1691"/>
                    <a:pt x="1620" y="1501"/>
                  </a:cubicBezTo>
                  <a:cubicBezTo>
                    <a:pt x="1977" y="1144"/>
                    <a:pt x="1977" y="596"/>
                    <a:pt x="1620" y="263"/>
                  </a:cubicBezTo>
                  <a:cubicBezTo>
                    <a:pt x="1453" y="72"/>
                    <a:pt x="1239" y="1"/>
                    <a:pt x="1001"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1;p20">
              <a:extLst>
                <a:ext uri="{FF2B5EF4-FFF2-40B4-BE49-F238E27FC236}">
                  <a16:creationId xmlns:a16="http://schemas.microsoft.com/office/drawing/2014/main" id="{5A810F05-1F57-A663-F37F-83AD36DF217F}"/>
                </a:ext>
              </a:extLst>
            </p:cNvPr>
            <p:cNvSpPr/>
            <p:nvPr/>
          </p:nvSpPr>
          <p:spPr>
            <a:xfrm>
              <a:off x="8075565" y="3592689"/>
              <a:ext cx="83696" cy="80885"/>
            </a:xfrm>
            <a:custGeom>
              <a:avLst/>
              <a:gdLst/>
              <a:ahLst/>
              <a:cxnLst/>
              <a:rect l="l" t="t" r="r" b="b"/>
              <a:pathLst>
                <a:path w="2501" h="2417" extrusionOk="0">
                  <a:moveTo>
                    <a:pt x="572" y="0"/>
                  </a:moveTo>
                  <a:lnTo>
                    <a:pt x="477" y="95"/>
                  </a:lnTo>
                  <a:cubicBezTo>
                    <a:pt x="119" y="453"/>
                    <a:pt x="0" y="1000"/>
                    <a:pt x="143" y="1477"/>
                  </a:cubicBezTo>
                  <a:cubicBezTo>
                    <a:pt x="334" y="1572"/>
                    <a:pt x="500" y="1691"/>
                    <a:pt x="643" y="1834"/>
                  </a:cubicBezTo>
                  <a:cubicBezTo>
                    <a:pt x="810" y="2000"/>
                    <a:pt x="929" y="2167"/>
                    <a:pt x="1000" y="2358"/>
                  </a:cubicBezTo>
                  <a:cubicBezTo>
                    <a:pt x="1132" y="2397"/>
                    <a:pt x="1271" y="2417"/>
                    <a:pt x="1410" y="2417"/>
                  </a:cubicBezTo>
                  <a:cubicBezTo>
                    <a:pt x="1776" y="2417"/>
                    <a:pt x="2147" y="2283"/>
                    <a:pt x="2406" y="2024"/>
                  </a:cubicBezTo>
                  <a:lnTo>
                    <a:pt x="2501" y="1929"/>
                  </a:lnTo>
                  <a:cubicBezTo>
                    <a:pt x="1667" y="1524"/>
                    <a:pt x="977" y="834"/>
                    <a:pt x="572"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2;p20">
              <a:extLst>
                <a:ext uri="{FF2B5EF4-FFF2-40B4-BE49-F238E27FC236}">
                  <a16:creationId xmlns:a16="http://schemas.microsoft.com/office/drawing/2014/main" id="{769F9E1C-6486-1617-2D58-832B9BF75C9E}"/>
                </a:ext>
              </a:extLst>
            </p:cNvPr>
            <p:cNvSpPr/>
            <p:nvPr/>
          </p:nvSpPr>
          <p:spPr>
            <a:xfrm>
              <a:off x="8291515" y="3592689"/>
              <a:ext cx="83729" cy="80885"/>
            </a:xfrm>
            <a:custGeom>
              <a:avLst/>
              <a:gdLst/>
              <a:ahLst/>
              <a:cxnLst/>
              <a:rect l="l" t="t" r="r" b="b"/>
              <a:pathLst>
                <a:path w="2502" h="2417" extrusionOk="0">
                  <a:moveTo>
                    <a:pt x="1930" y="0"/>
                  </a:moveTo>
                  <a:cubicBezTo>
                    <a:pt x="1525" y="834"/>
                    <a:pt x="834" y="1477"/>
                    <a:pt x="1" y="1929"/>
                  </a:cubicBezTo>
                  <a:lnTo>
                    <a:pt x="96" y="2024"/>
                  </a:lnTo>
                  <a:cubicBezTo>
                    <a:pt x="355" y="2283"/>
                    <a:pt x="726" y="2417"/>
                    <a:pt x="1091" y="2417"/>
                  </a:cubicBezTo>
                  <a:cubicBezTo>
                    <a:pt x="1231" y="2417"/>
                    <a:pt x="1370" y="2397"/>
                    <a:pt x="1501" y="2358"/>
                  </a:cubicBezTo>
                  <a:cubicBezTo>
                    <a:pt x="1573" y="2167"/>
                    <a:pt x="1668" y="2000"/>
                    <a:pt x="1859" y="1834"/>
                  </a:cubicBezTo>
                  <a:cubicBezTo>
                    <a:pt x="2001" y="1691"/>
                    <a:pt x="2168" y="1572"/>
                    <a:pt x="2359" y="1477"/>
                  </a:cubicBezTo>
                  <a:cubicBezTo>
                    <a:pt x="2502" y="1000"/>
                    <a:pt x="2382" y="476"/>
                    <a:pt x="2025" y="95"/>
                  </a:cubicBezTo>
                  <a:lnTo>
                    <a:pt x="1930"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3;p20">
              <a:extLst>
                <a:ext uri="{FF2B5EF4-FFF2-40B4-BE49-F238E27FC236}">
                  <a16:creationId xmlns:a16="http://schemas.microsoft.com/office/drawing/2014/main" id="{78E41C2C-FFCC-D2DD-8BD6-A623EF0D8C45}"/>
                </a:ext>
              </a:extLst>
            </p:cNvPr>
            <p:cNvSpPr/>
            <p:nvPr/>
          </p:nvSpPr>
          <p:spPr>
            <a:xfrm>
              <a:off x="8030923" y="3332867"/>
              <a:ext cx="59802" cy="59802"/>
            </a:xfrm>
            <a:custGeom>
              <a:avLst/>
              <a:gdLst/>
              <a:ahLst/>
              <a:cxnLst/>
              <a:rect l="l" t="t" r="r" b="b"/>
              <a:pathLst>
                <a:path w="1787" h="1787" extrusionOk="0">
                  <a:moveTo>
                    <a:pt x="882" y="1"/>
                  </a:moveTo>
                  <a:cubicBezTo>
                    <a:pt x="644" y="1"/>
                    <a:pt x="405" y="72"/>
                    <a:pt x="263" y="263"/>
                  </a:cubicBezTo>
                  <a:cubicBezTo>
                    <a:pt x="72" y="429"/>
                    <a:pt x="1" y="644"/>
                    <a:pt x="1" y="882"/>
                  </a:cubicBezTo>
                  <a:cubicBezTo>
                    <a:pt x="1" y="1120"/>
                    <a:pt x="72" y="1358"/>
                    <a:pt x="263" y="1501"/>
                  </a:cubicBezTo>
                  <a:cubicBezTo>
                    <a:pt x="429" y="1691"/>
                    <a:pt x="644" y="1787"/>
                    <a:pt x="882" y="1787"/>
                  </a:cubicBezTo>
                  <a:cubicBezTo>
                    <a:pt x="1120" y="1787"/>
                    <a:pt x="1358" y="1691"/>
                    <a:pt x="1501" y="1501"/>
                  </a:cubicBezTo>
                  <a:cubicBezTo>
                    <a:pt x="1691" y="1334"/>
                    <a:pt x="1787" y="1120"/>
                    <a:pt x="1787" y="882"/>
                  </a:cubicBezTo>
                  <a:cubicBezTo>
                    <a:pt x="1787" y="644"/>
                    <a:pt x="1691" y="405"/>
                    <a:pt x="1501" y="263"/>
                  </a:cubicBezTo>
                  <a:cubicBezTo>
                    <a:pt x="1334" y="72"/>
                    <a:pt x="1120" y="1"/>
                    <a:pt x="882"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4;p20">
              <a:extLst>
                <a:ext uri="{FF2B5EF4-FFF2-40B4-BE49-F238E27FC236}">
                  <a16:creationId xmlns:a16="http://schemas.microsoft.com/office/drawing/2014/main" id="{7BD77ADE-C7D8-F746-C181-51ACB337BEE1}"/>
                </a:ext>
              </a:extLst>
            </p:cNvPr>
            <p:cNvSpPr/>
            <p:nvPr/>
          </p:nvSpPr>
          <p:spPr>
            <a:xfrm>
              <a:off x="8102638" y="3403009"/>
              <a:ext cx="247106" cy="227160"/>
            </a:xfrm>
            <a:custGeom>
              <a:avLst/>
              <a:gdLst/>
              <a:ahLst/>
              <a:cxnLst/>
              <a:rect l="l" t="t" r="r" b="b"/>
              <a:pathLst>
                <a:path w="7384" h="6788" extrusionOk="0">
                  <a:moveTo>
                    <a:pt x="3692" y="0"/>
                  </a:moveTo>
                  <a:cubicBezTo>
                    <a:pt x="1620" y="0"/>
                    <a:pt x="1" y="1667"/>
                    <a:pt x="1" y="3691"/>
                  </a:cubicBezTo>
                  <a:cubicBezTo>
                    <a:pt x="1" y="4977"/>
                    <a:pt x="644" y="6121"/>
                    <a:pt x="1668" y="6787"/>
                  </a:cubicBezTo>
                  <a:lnTo>
                    <a:pt x="1668" y="5358"/>
                  </a:lnTo>
                  <a:cubicBezTo>
                    <a:pt x="1668" y="4715"/>
                    <a:pt x="1978" y="4096"/>
                    <a:pt x="2501" y="3739"/>
                  </a:cubicBezTo>
                  <a:cubicBezTo>
                    <a:pt x="2263" y="3453"/>
                    <a:pt x="2097" y="3096"/>
                    <a:pt x="2097" y="2715"/>
                  </a:cubicBezTo>
                  <a:cubicBezTo>
                    <a:pt x="2097" y="1858"/>
                    <a:pt x="2811" y="1143"/>
                    <a:pt x="3692" y="1143"/>
                  </a:cubicBezTo>
                  <a:cubicBezTo>
                    <a:pt x="4550" y="1143"/>
                    <a:pt x="5264" y="1858"/>
                    <a:pt x="5264" y="2715"/>
                  </a:cubicBezTo>
                  <a:cubicBezTo>
                    <a:pt x="5264" y="3096"/>
                    <a:pt x="5121" y="3453"/>
                    <a:pt x="4883" y="3739"/>
                  </a:cubicBezTo>
                  <a:cubicBezTo>
                    <a:pt x="5383" y="4120"/>
                    <a:pt x="5716" y="4715"/>
                    <a:pt x="5716" y="5358"/>
                  </a:cubicBezTo>
                  <a:lnTo>
                    <a:pt x="5716" y="6787"/>
                  </a:lnTo>
                  <a:cubicBezTo>
                    <a:pt x="6717" y="6144"/>
                    <a:pt x="7383" y="5001"/>
                    <a:pt x="7383" y="3691"/>
                  </a:cubicBezTo>
                  <a:cubicBezTo>
                    <a:pt x="7383" y="1643"/>
                    <a:pt x="5716" y="0"/>
                    <a:pt x="3692"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5;p20">
              <a:extLst>
                <a:ext uri="{FF2B5EF4-FFF2-40B4-BE49-F238E27FC236}">
                  <a16:creationId xmlns:a16="http://schemas.microsoft.com/office/drawing/2014/main" id="{6FB37E2A-443D-48EA-D148-A1C4253B8DF6}"/>
                </a:ext>
              </a:extLst>
            </p:cNvPr>
            <p:cNvSpPr/>
            <p:nvPr/>
          </p:nvSpPr>
          <p:spPr>
            <a:xfrm>
              <a:off x="8030923" y="3661225"/>
              <a:ext cx="59802" cy="59802"/>
            </a:xfrm>
            <a:custGeom>
              <a:avLst/>
              <a:gdLst/>
              <a:ahLst/>
              <a:cxnLst/>
              <a:rect l="l" t="t" r="r" b="b"/>
              <a:pathLst>
                <a:path w="1787" h="1787" extrusionOk="0">
                  <a:moveTo>
                    <a:pt x="882" y="0"/>
                  </a:moveTo>
                  <a:cubicBezTo>
                    <a:pt x="644" y="0"/>
                    <a:pt x="405" y="95"/>
                    <a:pt x="263" y="262"/>
                  </a:cubicBezTo>
                  <a:cubicBezTo>
                    <a:pt x="72" y="453"/>
                    <a:pt x="1" y="667"/>
                    <a:pt x="1" y="905"/>
                  </a:cubicBezTo>
                  <a:cubicBezTo>
                    <a:pt x="1" y="1143"/>
                    <a:pt x="72" y="1381"/>
                    <a:pt x="263" y="1524"/>
                  </a:cubicBezTo>
                  <a:cubicBezTo>
                    <a:pt x="429" y="1691"/>
                    <a:pt x="644" y="1786"/>
                    <a:pt x="882" y="1786"/>
                  </a:cubicBezTo>
                  <a:cubicBezTo>
                    <a:pt x="1120" y="1786"/>
                    <a:pt x="1358" y="1691"/>
                    <a:pt x="1501" y="1524"/>
                  </a:cubicBezTo>
                  <a:cubicBezTo>
                    <a:pt x="1691" y="1334"/>
                    <a:pt x="1787" y="1143"/>
                    <a:pt x="1787" y="905"/>
                  </a:cubicBezTo>
                  <a:cubicBezTo>
                    <a:pt x="1787" y="667"/>
                    <a:pt x="1691" y="429"/>
                    <a:pt x="1501" y="262"/>
                  </a:cubicBezTo>
                  <a:cubicBezTo>
                    <a:pt x="1358" y="95"/>
                    <a:pt x="1120" y="0"/>
                    <a:pt x="882"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6;p20">
              <a:extLst>
                <a:ext uri="{FF2B5EF4-FFF2-40B4-BE49-F238E27FC236}">
                  <a16:creationId xmlns:a16="http://schemas.microsoft.com/office/drawing/2014/main" id="{483567EF-4759-8165-83B4-28304B1D6A41}"/>
                </a:ext>
              </a:extLst>
            </p:cNvPr>
            <p:cNvSpPr/>
            <p:nvPr/>
          </p:nvSpPr>
          <p:spPr>
            <a:xfrm>
              <a:off x="8179942" y="3560797"/>
              <a:ext cx="31122" cy="89285"/>
            </a:xfrm>
            <a:custGeom>
              <a:avLst/>
              <a:gdLst/>
              <a:ahLst/>
              <a:cxnLst/>
              <a:rect l="l" t="t" r="r" b="b"/>
              <a:pathLst>
                <a:path w="930" h="2668" extrusionOk="0">
                  <a:moveTo>
                    <a:pt x="191" y="0"/>
                  </a:moveTo>
                  <a:cubicBezTo>
                    <a:pt x="72" y="167"/>
                    <a:pt x="1" y="405"/>
                    <a:pt x="1" y="643"/>
                  </a:cubicBezTo>
                  <a:lnTo>
                    <a:pt x="1" y="2430"/>
                  </a:lnTo>
                  <a:cubicBezTo>
                    <a:pt x="311" y="2549"/>
                    <a:pt x="596" y="2620"/>
                    <a:pt x="930" y="2668"/>
                  </a:cubicBezTo>
                  <a:lnTo>
                    <a:pt x="191"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7;p20">
              <a:extLst>
                <a:ext uri="{FF2B5EF4-FFF2-40B4-BE49-F238E27FC236}">
                  <a16:creationId xmlns:a16="http://schemas.microsoft.com/office/drawing/2014/main" id="{AE9BBF1E-63A5-F829-44DD-9615EE89B391}"/>
                </a:ext>
              </a:extLst>
            </p:cNvPr>
            <p:cNvSpPr/>
            <p:nvPr/>
          </p:nvSpPr>
          <p:spPr>
            <a:xfrm>
              <a:off x="8356872" y="3661225"/>
              <a:ext cx="66194" cy="59802"/>
            </a:xfrm>
            <a:custGeom>
              <a:avLst/>
              <a:gdLst/>
              <a:ahLst/>
              <a:cxnLst/>
              <a:rect l="l" t="t" r="r" b="b"/>
              <a:pathLst>
                <a:path w="1978" h="1787" extrusionOk="0">
                  <a:moveTo>
                    <a:pt x="1001" y="0"/>
                  </a:moveTo>
                  <a:cubicBezTo>
                    <a:pt x="763" y="0"/>
                    <a:pt x="525" y="95"/>
                    <a:pt x="382" y="262"/>
                  </a:cubicBezTo>
                  <a:cubicBezTo>
                    <a:pt x="1" y="619"/>
                    <a:pt x="1" y="1191"/>
                    <a:pt x="382" y="1524"/>
                  </a:cubicBezTo>
                  <a:cubicBezTo>
                    <a:pt x="549" y="1691"/>
                    <a:pt x="763" y="1786"/>
                    <a:pt x="1001" y="1786"/>
                  </a:cubicBezTo>
                  <a:cubicBezTo>
                    <a:pt x="1239" y="1786"/>
                    <a:pt x="1477" y="1691"/>
                    <a:pt x="1620" y="1524"/>
                  </a:cubicBezTo>
                  <a:cubicBezTo>
                    <a:pt x="1977" y="1167"/>
                    <a:pt x="1977" y="595"/>
                    <a:pt x="1620" y="262"/>
                  </a:cubicBezTo>
                  <a:cubicBezTo>
                    <a:pt x="1453" y="95"/>
                    <a:pt x="1215" y="0"/>
                    <a:pt x="1001"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8;p20">
              <a:extLst>
                <a:ext uri="{FF2B5EF4-FFF2-40B4-BE49-F238E27FC236}">
                  <a16:creationId xmlns:a16="http://schemas.microsoft.com/office/drawing/2014/main" id="{376240E2-A36C-BFB7-649C-DFF81E2955D0}"/>
                </a:ext>
              </a:extLst>
            </p:cNvPr>
            <p:cNvSpPr/>
            <p:nvPr/>
          </p:nvSpPr>
          <p:spPr>
            <a:xfrm>
              <a:off x="8240514" y="3559994"/>
              <a:ext cx="31122" cy="89285"/>
            </a:xfrm>
            <a:custGeom>
              <a:avLst/>
              <a:gdLst/>
              <a:ahLst/>
              <a:cxnLst/>
              <a:rect l="l" t="t" r="r" b="b"/>
              <a:pathLst>
                <a:path w="930" h="2668" extrusionOk="0">
                  <a:moveTo>
                    <a:pt x="763" y="1"/>
                  </a:moveTo>
                  <a:lnTo>
                    <a:pt x="1" y="2668"/>
                  </a:lnTo>
                  <a:cubicBezTo>
                    <a:pt x="334" y="2644"/>
                    <a:pt x="644" y="2549"/>
                    <a:pt x="930" y="2430"/>
                  </a:cubicBezTo>
                  <a:lnTo>
                    <a:pt x="930" y="644"/>
                  </a:lnTo>
                  <a:cubicBezTo>
                    <a:pt x="930" y="406"/>
                    <a:pt x="882" y="167"/>
                    <a:pt x="763"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9;p20">
              <a:extLst>
                <a:ext uri="{FF2B5EF4-FFF2-40B4-BE49-F238E27FC236}">
                  <a16:creationId xmlns:a16="http://schemas.microsoft.com/office/drawing/2014/main" id="{1BD21C94-0655-CC5B-CAD4-5C9E80365763}"/>
                </a:ext>
              </a:extLst>
            </p:cNvPr>
            <p:cNvSpPr/>
            <p:nvPr/>
          </p:nvSpPr>
          <p:spPr>
            <a:xfrm>
              <a:off x="8204673" y="3541655"/>
              <a:ext cx="41463" cy="76568"/>
            </a:xfrm>
            <a:custGeom>
              <a:avLst/>
              <a:gdLst/>
              <a:ahLst/>
              <a:cxnLst/>
              <a:rect l="l" t="t" r="r" b="b"/>
              <a:pathLst>
                <a:path w="1239" h="2288" extrusionOk="0">
                  <a:moveTo>
                    <a:pt x="0" y="1"/>
                  </a:moveTo>
                  <a:lnTo>
                    <a:pt x="643" y="2287"/>
                  </a:lnTo>
                  <a:lnTo>
                    <a:pt x="1239" y="1"/>
                  </a:lnTo>
                  <a:lnTo>
                    <a:pt x="1239" y="1"/>
                  </a:lnTo>
                  <a:cubicBezTo>
                    <a:pt x="1048" y="96"/>
                    <a:pt x="834" y="120"/>
                    <a:pt x="643" y="120"/>
                  </a:cubicBezTo>
                  <a:cubicBezTo>
                    <a:pt x="429" y="120"/>
                    <a:pt x="215" y="96"/>
                    <a:pt x="48"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0;p20">
              <a:extLst>
                <a:ext uri="{FF2B5EF4-FFF2-40B4-BE49-F238E27FC236}">
                  <a16:creationId xmlns:a16="http://schemas.microsoft.com/office/drawing/2014/main" id="{C3136326-CD8C-16A8-9D69-CBF326AF144A}"/>
                </a:ext>
              </a:extLst>
            </p:cNvPr>
            <p:cNvSpPr/>
            <p:nvPr/>
          </p:nvSpPr>
          <p:spPr>
            <a:xfrm>
              <a:off x="8195102" y="3462778"/>
              <a:ext cx="59802" cy="59802"/>
            </a:xfrm>
            <a:custGeom>
              <a:avLst/>
              <a:gdLst/>
              <a:ahLst/>
              <a:cxnLst/>
              <a:rect l="l" t="t" r="r" b="b"/>
              <a:pathLst>
                <a:path w="1787" h="1787" extrusionOk="0">
                  <a:moveTo>
                    <a:pt x="882" y="0"/>
                  </a:moveTo>
                  <a:cubicBezTo>
                    <a:pt x="381" y="0"/>
                    <a:pt x="0" y="405"/>
                    <a:pt x="0" y="905"/>
                  </a:cubicBezTo>
                  <a:cubicBezTo>
                    <a:pt x="0" y="1405"/>
                    <a:pt x="381" y="1786"/>
                    <a:pt x="882" y="1786"/>
                  </a:cubicBezTo>
                  <a:cubicBezTo>
                    <a:pt x="1405" y="1786"/>
                    <a:pt x="1787" y="1405"/>
                    <a:pt x="1787" y="905"/>
                  </a:cubicBezTo>
                  <a:cubicBezTo>
                    <a:pt x="1787" y="429"/>
                    <a:pt x="1405" y="0"/>
                    <a:pt x="882"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679;p25">
            <a:extLst>
              <a:ext uri="{FF2B5EF4-FFF2-40B4-BE49-F238E27FC236}">
                <a16:creationId xmlns:a16="http://schemas.microsoft.com/office/drawing/2014/main" id="{A63EC7E0-1ABE-F8FA-AB81-B698F13299F7}"/>
              </a:ext>
            </a:extLst>
          </p:cNvPr>
          <p:cNvGrpSpPr/>
          <p:nvPr/>
        </p:nvGrpSpPr>
        <p:grpSpPr>
          <a:xfrm>
            <a:off x="726658" y="3793544"/>
            <a:ext cx="307904" cy="307268"/>
            <a:chOff x="5589852" y="3332867"/>
            <a:chExt cx="388964" cy="388161"/>
          </a:xfrm>
          <a:solidFill>
            <a:schemeClr val="bg1"/>
          </a:solidFill>
        </p:grpSpPr>
        <p:sp>
          <p:nvSpPr>
            <p:cNvPr id="50" name="Google Shape;680;p25">
              <a:extLst>
                <a:ext uri="{FF2B5EF4-FFF2-40B4-BE49-F238E27FC236}">
                  <a16:creationId xmlns:a16="http://schemas.microsoft.com/office/drawing/2014/main" id="{4BE96844-C6CE-A7EE-0AB1-159EA8C960BB}"/>
                </a:ext>
              </a:extLst>
            </p:cNvPr>
            <p:cNvSpPr/>
            <p:nvPr/>
          </p:nvSpPr>
          <p:spPr>
            <a:xfrm>
              <a:off x="5589852" y="3675548"/>
              <a:ext cx="388964" cy="45479"/>
            </a:xfrm>
            <a:custGeom>
              <a:avLst/>
              <a:gdLst/>
              <a:ahLst/>
              <a:cxnLst/>
              <a:rect l="l" t="t" r="r" b="b"/>
              <a:pathLst>
                <a:path w="11623" h="1359" extrusionOk="0">
                  <a:moveTo>
                    <a:pt x="1" y="1"/>
                  </a:moveTo>
                  <a:lnTo>
                    <a:pt x="1" y="1358"/>
                  </a:lnTo>
                  <a:lnTo>
                    <a:pt x="11622" y="1358"/>
                  </a:lnTo>
                  <a:lnTo>
                    <a:pt x="11622" y="1"/>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1;p25">
              <a:extLst>
                <a:ext uri="{FF2B5EF4-FFF2-40B4-BE49-F238E27FC236}">
                  <a16:creationId xmlns:a16="http://schemas.microsoft.com/office/drawing/2014/main" id="{5785ADAE-EC30-3DF2-B33F-817240027E6A}"/>
                </a:ext>
              </a:extLst>
            </p:cNvPr>
            <p:cNvSpPr/>
            <p:nvPr/>
          </p:nvSpPr>
          <p:spPr>
            <a:xfrm>
              <a:off x="5740478" y="3465957"/>
              <a:ext cx="86105" cy="187304"/>
            </a:xfrm>
            <a:custGeom>
              <a:avLst/>
              <a:gdLst/>
              <a:ahLst/>
              <a:cxnLst/>
              <a:rect l="l" t="t" r="r" b="b"/>
              <a:pathLst>
                <a:path w="2573" h="5597" extrusionOk="0">
                  <a:moveTo>
                    <a:pt x="1" y="1"/>
                  </a:moveTo>
                  <a:lnTo>
                    <a:pt x="1" y="5597"/>
                  </a:lnTo>
                  <a:lnTo>
                    <a:pt x="2573" y="5597"/>
                  </a:lnTo>
                  <a:lnTo>
                    <a:pt x="2573" y="1"/>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2;p25">
              <a:extLst>
                <a:ext uri="{FF2B5EF4-FFF2-40B4-BE49-F238E27FC236}">
                  <a16:creationId xmlns:a16="http://schemas.microsoft.com/office/drawing/2014/main" id="{EE235BF5-CB6C-4731-190D-126F80AEE06F}"/>
                </a:ext>
              </a:extLst>
            </p:cNvPr>
            <p:cNvSpPr/>
            <p:nvPr/>
          </p:nvSpPr>
          <p:spPr>
            <a:xfrm>
              <a:off x="5630512" y="3510599"/>
              <a:ext cx="86909" cy="141892"/>
            </a:xfrm>
            <a:custGeom>
              <a:avLst/>
              <a:gdLst/>
              <a:ahLst/>
              <a:cxnLst/>
              <a:rect l="l" t="t" r="r" b="b"/>
              <a:pathLst>
                <a:path w="2597" h="4240" extrusionOk="0">
                  <a:moveTo>
                    <a:pt x="0" y="0"/>
                  </a:moveTo>
                  <a:lnTo>
                    <a:pt x="0" y="4239"/>
                  </a:lnTo>
                  <a:lnTo>
                    <a:pt x="2596" y="4239"/>
                  </a:lnTo>
                  <a:lnTo>
                    <a:pt x="2596"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3;p25">
              <a:extLst>
                <a:ext uri="{FF2B5EF4-FFF2-40B4-BE49-F238E27FC236}">
                  <a16:creationId xmlns:a16="http://schemas.microsoft.com/office/drawing/2014/main" id="{A39416BA-1828-E102-6257-65D08828600C}"/>
                </a:ext>
              </a:extLst>
            </p:cNvPr>
            <p:cNvSpPr/>
            <p:nvPr/>
          </p:nvSpPr>
          <p:spPr>
            <a:xfrm>
              <a:off x="5849674" y="3556814"/>
              <a:ext cx="86909" cy="95676"/>
            </a:xfrm>
            <a:custGeom>
              <a:avLst/>
              <a:gdLst/>
              <a:ahLst/>
              <a:cxnLst/>
              <a:rect l="l" t="t" r="r" b="b"/>
              <a:pathLst>
                <a:path w="2597" h="2859" extrusionOk="0">
                  <a:moveTo>
                    <a:pt x="0" y="0"/>
                  </a:moveTo>
                  <a:lnTo>
                    <a:pt x="0" y="2858"/>
                  </a:lnTo>
                  <a:lnTo>
                    <a:pt x="2596" y="2858"/>
                  </a:lnTo>
                  <a:lnTo>
                    <a:pt x="2596"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4;p25">
              <a:extLst>
                <a:ext uri="{FF2B5EF4-FFF2-40B4-BE49-F238E27FC236}">
                  <a16:creationId xmlns:a16="http://schemas.microsoft.com/office/drawing/2014/main" id="{4F6FF5B7-B242-7873-3AE0-65A44D0965A1}"/>
                </a:ext>
              </a:extLst>
            </p:cNvPr>
            <p:cNvSpPr/>
            <p:nvPr/>
          </p:nvSpPr>
          <p:spPr>
            <a:xfrm>
              <a:off x="5744460" y="3332867"/>
              <a:ext cx="77338" cy="94070"/>
            </a:xfrm>
            <a:custGeom>
              <a:avLst/>
              <a:gdLst/>
              <a:ahLst/>
              <a:cxnLst/>
              <a:rect l="l" t="t" r="r" b="b"/>
              <a:pathLst>
                <a:path w="2311" h="2811" extrusionOk="0">
                  <a:moveTo>
                    <a:pt x="1168" y="1"/>
                  </a:moveTo>
                  <a:cubicBezTo>
                    <a:pt x="715" y="1"/>
                    <a:pt x="334" y="358"/>
                    <a:pt x="334" y="834"/>
                  </a:cubicBezTo>
                  <a:cubicBezTo>
                    <a:pt x="334" y="1120"/>
                    <a:pt x="501" y="1382"/>
                    <a:pt x="739" y="1549"/>
                  </a:cubicBezTo>
                  <a:cubicBezTo>
                    <a:pt x="334" y="1691"/>
                    <a:pt x="1" y="2096"/>
                    <a:pt x="1" y="2620"/>
                  </a:cubicBezTo>
                  <a:lnTo>
                    <a:pt x="1" y="2811"/>
                  </a:lnTo>
                  <a:lnTo>
                    <a:pt x="2287" y="2811"/>
                  </a:lnTo>
                  <a:lnTo>
                    <a:pt x="2287" y="2620"/>
                  </a:lnTo>
                  <a:cubicBezTo>
                    <a:pt x="2311" y="2096"/>
                    <a:pt x="2025" y="1691"/>
                    <a:pt x="1573" y="1549"/>
                  </a:cubicBezTo>
                  <a:cubicBezTo>
                    <a:pt x="1811" y="1382"/>
                    <a:pt x="2001" y="1120"/>
                    <a:pt x="2001" y="834"/>
                  </a:cubicBezTo>
                  <a:cubicBezTo>
                    <a:pt x="2001" y="382"/>
                    <a:pt x="1620" y="1"/>
                    <a:pt x="1168"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28;p28">
            <a:extLst>
              <a:ext uri="{FF2B5EF4-FFF2-40B4-BE49-F238E27FC236}">
                <a16:creationId xmlns:a16="http://schemas.microsoft.com/office/drawing/2014/main" id="{308729FF-F646-645E-4288-5F01D30473DC}"/>
              </a:ext>
            </a:extLst>
          </p:cNvPr>
          <p:cNvGrpSpPr/>
          <p:nvPr/>
        </p:nvGrpSpPr>
        <p:grpSpPr>
          <a:xfrm>
            <a:off x="779350" y="2796296"/>
            <a:ext cx="211946" cy="212366"/>
            <a:chOff x="1521411" y="2079268"/>
            <a:chExt cx="388964" cy="389733"/>
          </a:xfrm>
          <a:solidFill>
            <a:schemeClr val="bg1"/>
          </a:solidFill>
        </p:grpSpPr>
        <p:sp>
          <p:nvSpPr>
            <p:cNvPr id="61" name="Google Shape;829;p28">
              <a:extLst>
                <a:ext uri="{FF2B5EF4-FFF2-40B4-BE49-F238E27FC236}">
                  <a16:creationId xmlns:a16="http://schemas.microsoft.com/office/drawing/2014/main" id="{CDA9F0D7-CEB6-AC37-A821-784EBEB24238}"/>
                </a:ext>
              </a:extLst>
            </p:cNvPr>
            <p:cNvSpPr/>
            <p:nvPr/>
          </p:nvSpPr>
          <p:spPr>
            <a:xfrm>
              <a:off x="1731806" y="2315162"/>
              <a:ext cx="178569" cy="153839"/>
            </a:xfrm>
            <a:custGeom>
              <a:avLst/>
              <a:gdLst/>
              <a:ahLst/>
              <a:cxnLst/>
              <a:rect l="l" t="t" r="r" b="b"/>
              <a:pathLst>
                <a:path w="5336" h="4597" extrusionOk="0">
                  <a:moveTo>
                    <a:pt x="739" y="1"/>
                  </a:moveTo>
                  <a:lnTo>
                    <a:pt x="739" y="1882"/>
                  </a:lnTo>
                  <a:lnTo>
                    <a:pt x="406" y="1882"/>
                  </a:lnTo>
                  <a:cubicBezTo>
                    <a:pt x="168" y="1882"/>
                    <a:pt x="1" y="2072"/>
                    <a:pt x="1" y="2311"/>
                  </a:cubicBezTo>
                  <a:cubicBezTo>
                    <a:pt x="1" y="2525"/>
                    <a:pt x="168" y="2715"/>
                    <a:pt x="406" y="2715"/>
                  </a:cubicBezTo>
                  <a:lnTo>
                    <a:pt x="739" y="2715"/>
                  </a:lnTo>
                  <a:lnTo>
                    <a:pt x="739" y="4597"/>
                  </a:lnTo>
                  <a:lnTo>
                    <a:pt x="5335" y="4597"/>
                  </a:lnTo>
                  <a:lnTo>
                    <a:pt x="5335" y="1"/>
                  </a:lnTo>
                  <a:lnTo>
                    <a:pt x="4073" y="1"/>
                  </a:lnTo>
                  <a:cubicBezTo>
                    <a:pt x="3930" y="453"/>
                    <a:pt x="3502" y="787"/>
                    <a:pt x="3025" y="787"/>
                  </a:cubicBezTo>
                  <a:cubicBezTo>
                    <a:pt x="2549" y="787"/>
                    <a:pt x="2144" y="453"/>
                    <a:pt x="2001" y="1"/>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0;p28">
              <a:extLst>
                <a:ext uri="{FF2B5EF4-FFF2-40B4-BE49-F238E27FC236}">
                  <a16:creationId xmlns:a16="http://schemas.microsoft.com/office/drawing/2014/main" id="{F234EB0D-C425-09ED-9988-2D0D47B175CF}"/>
                </a:ext>
              </a:extLst>
            </p:cNvPr>
            <p:cNvSpPr/>
            <p:nvPr/>
          </p:nvSpPr>
          <p:spPr>
            <a:xfrm>
              <a:off x="1521411" y="2079268"/>
              <a:ext cx="178569" cy="153839"/>
            </a:xfrm>
            <a:custGeom>
              <a:avLst/>
              <a:gdLst/>
              <a:ahLst/>
              <a:cxnLst/>
              <a:rect l="l" t="t" r="r" b="b"/>
              <a:pathLst>
                <a:path w="5336" h="4597" extrusionOk="0">
                  <a:moveTo>
                    <a:pt x="1" y="1"/>
                  </a:moveTo>
                  <a:lnTo>
                    <a:pt x="1" y="4597"/>
                  </a:lnTo>
                  <a:lnTo>
                    <a:pt x="1263" y="4597"/>
                  </a:lnTo>
                  <a:cubicBezTo>
                    <a:pt x="1406" y="4144"/>
                    <a:pt x="1811" y="3811"/>
                    <a:pt x="2287" y="3811"/>
                  </a:cubicBezTo>
                  <a:cubicBezTo>
                    <a:pt x="2763" y="3811"/>
                    <a:pt x="3192" y="4144"/>
                    <a:pt x="3335" y="4597"/>
                  </a:cubicBezTo>
                  <a:lnTo>
                    <a:pt x="4597" y="4597"/>
                  </a:lnTo>
                  <a:lnTo>
                    <a:pt x="4597" y="2739"/>
                  </a:lnTo>
                  <a:lnTo>
                    <a:pt x="4907" y="2739"/>
                  </a:lnTo>
                  <a:cubicBezTo>
                    <a:pt x="5145" y="2739"/>
                    <a:pt x="5335" y="2573"/>
                    <a:pt x="5335" y="2334"/>
                  </a:cubicBezTo>
                  <a:cubicBezTo>
                    <a:pt x="5335" y="2096"/>
                    <a:pt x="5145" y="1882"/>
                    <a:pt x="4907" y="1882"/>
                  </a:cubicBezTo>
                  <a:lnTo>
                    <a:pt x="4597" y="1882"/>
                  </a:lnTo>
                  <a:lnTo>
                    <a:pt x="4597" y="1"/>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1;p28">
              <a:extLst>
                <a:ext uri="{FF2B5EF4-FFF2-40B4-BE49-F238E27FC236}">
                  <a16:creationId xmlns:a16="http://schemas.microsoft.com/office/drawing/2014/main" id="{CADD1D8C-1B66-2823-FCBC-5A7A18EC6CB3}"/>
                </a:ext>
              </a:extLst>
            </p:cNvPr>
            <p:cNvSpPr/>
            <p:nvPr/>
          </p:nvSpPr>
          <p:spPr>
            <a:xfrm>
              <a:off x="1521411" y="2230697"/>
              <a:ext cx="153872" cy="179339"/>
            </a:xfrm>
            <a:custGeom>
              <a:avLst/>
              <a:gdLst/>
              <a:ahLst/>
              <a:cxnLst/>
              <a:rect l="l" t="t" r="r" b="b"/>
              <a:pathLst>
                <a:path w="4598" h="5359" extrusionOk="0">
                  <a:moveTo>
                    <a:pt x="2287" y="0"/>
                  </a:moveTo>
                  <a:cubicBezTo>
                    <a:pt x="2049" y="0"/>
                    <a:pt x="1882" y="191"/>
                    <a:pt x="1882" y="405"/>
                  </a:cubicBezTo>
                  <a:lnTo>
                    <a:pt x="1882" y="739"/>
                  </a:lnTo>
                  <a:lnTo>
                    <a:pt x="1" y="739"/>
                  </a:lnTo>
                  <a:lnTo>
                    <a:pt x="1" y="5359"/>
                  </a:lnTo>
                  <a:lnTo>
                    <a:pt x="4597" y="5359"/>
                  </a:lnTo>
                  <a:lnTo>
                    <a:pt x="4597" y="4120"/>
                  </a:lnTo>
                  <a:cubicBezTo>
                    <a:pt x="4145" y="3953"/>
                    <a:pt x="3811" y="3549"/>
                    <a:pt x="3811" y="3072"/>
                  </a:cubicBezTo>
                  <a:cubicBezTo>
                    <a:pt x="3811" y="2596"/>
                    <a:pt x="4145" y="2167"/>
                    <a:pt x="4597" y="2025"/>
                  </a:cubicBezTo>
                  <a:lnTo>
                    <a:pt x="4597" y="786"/>
                  </a:lnTo>
                  <a:lnTo>
                    <a:pt x="2716" y="786"/>
                  </a:lnTo>
                  <a:lnTo>
                    <a:pt x="2716" y="405"/>
                  </a:lnTo>
                  <a:cubicBezTo>
                    <a:pt x="2716" y="167"/>
                    <a:pt x="2525" y="0"/>
                    <a:pt x="2287" y="0"/>
                  </a:cubicBez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32;p28">
              <a:extLst>
                <a:ext uri="{FF2B5EF4-FFF2-40B4-BE49-F238E27FC236}">
                  <a16:creationId xmlns:a16="http://schemas.microsoft.com/office/drawing/2014/main" id="{0C7BBB70-3D49-D7CC-61BD-E88E8C96275F}"/>
                </a:ext>
              </a:extLst>
            </p:cNvPr>
            <p:cNvSpPr/>
            <p:nvPr/>
          </p:nvSpPr>
          <p:spPr>
            <a:xfrm>
              <a:off x="1696768" y="2080071"/>
              <a:ext cx="153839" cy="178536"/>
            </a:xfrm>
            <a:custGeom>
              <a:avLst/>
              <a:gdLst/>
              <a:ahLst/>
              <a:cxnLst/>
              <a:rect l="l" t="t" r="r" b="b"/>
              <a:pathLst>
                <a:path w="4597" h="5335" extrusionOk="0">
                  <a:moveTo>
                    <a:pt x="0" y="0"/>
                  </a:moveTo>
                  <a:lnTo>
                    <a:pt x="0" y="1263"/>
                  </a:lnTo>
                  <a:cubicBezTo>
                    <a:pt x="453" y="1405"/>
                    <a:pt x="786" y="1810"/>
                    <a:pt x="786" y="2287"/>
                  </a:cubicBezTo>
                  <a:cubicBezTo>
                    <a:pt x="786" y="2763"/>
                    <a:pt x="453" y="3192"/>
                    <a:pt x="0" y="3334"/>
                  </a:cubicBezTo>
                  <a:lnTo>
                    <a:pt x="0" y="4597"/>
                  </a:lnTo>
                  <a:lnTo>
                    <a:pt x="1881" y="4597"/>
                  </a:lnTo>
                  <a:lnTo>
                    <a:pt x="1881" y="4906"/>
                  </a:lnTo>
                  <a:cubicBezTo>
                    <a:pt x="1881" y="5168"/>
                    <a:pt x="2048" y="5335"/>
                    <a:pt x="2286" y="5335"/>
                  </a:cubicBezTo>
                  <a:cubicBezTo>
                    <a:pt x="2524" y="5335"/>
                    <a:pt x="2715" y="5144"/>
                    <a:pt x="2715" y="4906"/>
                  </a:cubicBezTo>
                  <a:lnTo>
                    <a:pt x="2715" y="4597"/>
                  </a:lnTo>
                  <a:lnTo>
                    <a:pt x="4596" y="4597"/>
                  </a:lnTo>
                  <a:lnTo>
                    <a:pt x="4596" y="0"/>
                  </a:lnTo>
                  <a:close/>
                </a:path>
              </a:pathLst>
            </a:custGeom>
            <a:grp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966;p30">
            <a:extLst>
              <a:ext uri="{FF2B5EF4-FFF2-40B4-BE49-F238E27FC236}">
                <a16:creationId xmlns:a16="http://schemas.microsoft.com/office/drawing/2014/main" id="{E7DF926E-1379-D801-4D9D-21F91A39DF61}"/>
              </a:ext>
            </a:extLst>
          </p:cNvPr>
          <p:cNvSpPr/>
          <p:nvPr/>
        </p:nvSpPr>
        <p:spPr>
          <a:xfrm>
            <a:off x="699930" y="5980338"/>
            <a:ext cx="388127" cy="208822"/>
          </a:xfrm>
          <a:custGeom>
            <a:avLst/>
            <a:gdLst/>
            <a:ahLst/>
            <a:cxnLst/>
            <a:rect l="l" t="t" r="r" b="b"/>
            <a:pathLst>
              <a:path w="11598" h="6240" extrusionOk="0">
                <a:moveTo>
                  <a:pt x="0" y="0"/>
                </a:moveTo>
                <a:lnTo>
                  <a:pt x="0" y="1286"/>
                </a:lnTo>
                <a:lnTo>
                  <a:pt x="1239" y="1620"/>
                </a:lnTo>
                <a:lnTo>
                  <a:pt x="1310" y="1810"/>
                </a:lnTo>
                <a:cubicBezTo>
                  <a:pt x="1405" y="2096"/>
                  <a:pt x="1524" y="2406"/>
                  <a:pt x="1667" y="2668"/>
                </a:cubicBezTo>
                <a:lnTo>
                  <a:pt x="1763" y="2834"/>
                </a:lnTo>
                <a:lnTo>
                  <a:pt x="1096" y="3954"/>
                </a:lnTo>
                <a:lnTo>
                  <a:pt x="2286" y="5144"/>
                </a:lnTo>
                <a:lnTo>
                  <a:pt x="3382" y="4477"/>
                </a:lnTo>
                <a:lnTo>
                  <a:pt x="3572" y="4573"/>
                </a:lnTo>
                <a:cubicBezTo>
                  <a:pt x="3834" y="4716"/>
                  <a:pt x="4144" y="4835"/>
                  <a:pt x="4430" y="4930"/>
                </a:cubicBezTo>
                <a:lnTo>
                  <a:pt x="4620" y="4978"/>
                </a:lnTo>
                <a:lnTo>
                  <a:pt x="4930" y="6240"/>
                </a:lnTo>
                <a:lnTo>
                  <a:pt x="6645" y="6240"/>
                </a:lnTo>
                <a:lnTo>
                  <a:pt x="6954" y="4978"/>
                </a:lnTo>
                <a:lnTo>
                  <a:pt x="7145" y="4930"/>
                </a:lnTo>
                <a:cubicBezTo>
                  <a:pt x="7430" y="4835"/>
                  <a:pt x="7740" y="4716"/>
                  <a:pt x="8002" y="4573"/>
                </a:cubicBezTo>
                <a:lnTo>
                  <a:pt x="8192" y="4477"/>
                </a:lnTo>
                <a:lnTo>
                  <a:pt x="9288" y="5144"/>
                </a:lnTo>
                <a:lnTo>
                  <a:pt x="10479" y="3954"/>
                </a:lnTo>
                <a:lnTo>
                  <a:pt x="9812" y="2834"/>
                </a:lnTo>
                <a:lnTo>
                  <a:pt x="9907" y="2668"/>
                </a:lnTo>
                <a:cubicBezTo>
                  <a:pt x="10098" y="2406"/>
                  <a:pt x="10193" y="2096"/>
                  <a:pt x="10288" y="1810"/>
                </a:cubicBezTo>
                <a:lnTo>
                  <a:pt x="10360" y="1620"/>
                </a:lnTo>
                <a:lnTo>
                  <a:pt x="11598" y="1286"/>
                </a:lnTo>
                <a:lnTo>
                  <a:pt x="11598" y="0"/>
                </a:lnTo>
                <a:lnTo>
                  <a:pt x="9383" y="0"/>
                </a:lnTo>
                <a:lnTo>
                  <a:pt x="9383" y="429"/>
                </a:lnTo>
                <a:cubicBezTo>
                  <a:pt x="9383" y="2382"/>
                  <a:pt x="7764" y="4001"/>
                  <a:pt x="5811" y="4001"/>
                </a:cubicBezTo>
                <a:cubicBezTo>
                  <a:pt x="3834" y="4001"/>
                  <a:pt x="2239" y="2382"/>
                  <a:pt x="2239" y="429"/>
                </a:cubicBezTo>
                <a:lnTo>
                  <a:pt x="2239" y="0"/>
                </a:lnTo>
                <a:close/>
              </a:path>
            </a:pathLst>
          </a:custGeom>
          <a:solidFill>
            <a:schemeClr val="bg1"/>
          </a:solid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66;p30">
            <a:extLst>
              <a:ext uri="{FF2B5EF4-FFF2-40B4-BE49-F238E27FC236}">
                <a16:creationId xmlns:a16="http://schemas.microsoft.com/office/drawing/2014/main" id="{5B6E957B-0C16-15C2-044E-2B963626072C}"/>
              </a:ext>
            </a:extLst>
          </p:cNvPr>
          <p:cNvSpPr/>
          <p:nvPr/>
        </p:nvSpPr>
        <p:spPr>
          <a:xfrm rot="10800000">
            <a:off x="699929" y="5766978"/>
            <a:ext cx="388127" cy="208822"/>
          </a:xfrm>
          <a:custGeom>
            <a:avLst/>
            <a:gdLst/>
            <a:ahLst/>
            <a:cxnLst/>
            <a:rect l="l" t="t" r="r" b="b"/>
            <a:pathLst>
              <a:path w="11598" h="6240" extrusionOk="0">
                <a:moveTo>
                  <a:pt x="0" y="0"/>
                </a:moveTo>
                <a:lnTo>
                  <a:pt x="0" y="1286"/>
                </a:lnTo>
                <a:lnTo>
                  <a:pt x="1239" y="1620"/>
                </a:lnTo>
                <a:lnTo>
                  <a:pt x="1310" y="1810"/>
                </a:lnTo>
                <a:cubicBezTo>
                  <a:pt x="1405" y="2096"/>
                  <a:pt x="1524" y="2406"/>
                  <a:pt x="1667" y="2668"/>
                </a:cubicBezTo>
                <a:lnTo>
                  <a:pt x="1763" y="2834"/>
                </a:lnTo>
                <a:lnTo>
                  <a:pt x="1096" y="3954"/>
                </a:lnTo>
                <a:lnTo>
                  <a:pt x="2286" y="5144"/>
                </a:lnTo>
                <a:lnTo>
                  <a:pt x="3382" y="4477"/>
                </a:lnTo>
                <a:lnTo>
                  <a:pt x="3572" y="4573"/>
                </a:lnTo>
                <a:cubicBezTo>
                  <a:pt x="3834" y="4716"/>
                  <a:pt x="4144" y="4835"/>
                  <a:pt x="4430" y="4930"/>
                </a:cubicBezTo>
                <a:lnTo>
                  <a:pt x="4620" y="4978"/>
                </a:lnTo>
                <a:lnTo>
                  <a:pt x="4930" y="6240"/>
                </a:lnTo>
                <a:lnTo>
                  <a:pt x="6645" y="6240"/>
                </a:lnTo>
                <a:lnTo>
                  <a:pt x="6954" y="4978"/>
                </a:lnTo>
                <a:lnTo>
                  <a:pt x="7145" y="4930"/>
                </a:lnTo>
                <a:cubicBezTo>
                  <a:pt x="7430" y="4835"/>
                  <a:pt x="7740" y="4716"/>
                  <a:pt x="8002" y="4573"/>
                </a:cubicBezTo>
                <a:lnTo>
                  <a:pt x="8192" y="4477"/>
                </a:lnTo>
                <a:lnTo>
                  <a:pt x="9288" y="5144"/>
                </a:lnTo>
                <a:lnTo>
                  <a:pt x="10479" y="3954"/>
                </a:lnTo>
                <a:lnTo>
                  <a:pt x="9812" y="2834"/>
                </a:lnTo>
                <a:lnTo>
                  <a:pt x="9907" y="2668"/>
                </a:lnTo>
                <a:cubicBezTo>
                  <a:pt x="10098" y="2406"/>
                  <a:pt x="10193" y="2096"/>
                  <a:pt x="10288" y="1810"/>
                </a:cubicBezTo>
                <a:lnTo>
                  <a:pt x="10360" y="1620"/>
                </a:lnTo>
                <a:lnTo>
                  <a:pt x="11598" y="1286"/>
                </a:lnTo>
                <a:lnTo>
                  <a:pt x="11598" y="0"/>
                </a:lnTo>
                <a:lnTo>
                  <a:pt x="9383" y="0"/>
                </a:lnTo>
                <a:lnTo>
                  <a:pt x="9383" y="429"/>
                </a:lnTo>
                <a:cubicBezTo>
                  <a:pt x="9383" y="2382"/>
                  <a:pt x="7764" y="4001"/>
                  <a:pt x="5811" y="4001"/>
                </a:cubicBezTo>
                <a:cubicBezTo>
                  <a:pt x="3834" y="4001"/>
                  <a:pt x="2239" y="2382"/>
                  <a:pt x="2239" y="429"/>
                </a:cubicBezTo>
                <a:lnTo>
                  <a:pt x="2239" y="0"/>
                </a:lnTo>
                <a:close/>
              </a:path>
            </a:pathLst>
          </a:custGeom>
          <a:solidFill>
            <a:schemeClr val="bg1"/>
          </a:solidFill>
          <a:ln w="3175">
            <a:solidFill>
              <a:schemeClr val="bg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90;p31">
            <a:extLst>
              <a:ext uri="{FF2B5EF4-FFF2-40B4-BE49-F238E27FC236}">
                <a16:creationId xmlns:a16="http://schemas.microsoft.com/office/drawing/2014/main" id="{C5744953-AD3E-7AE3-6B03-A9C2B85AAD74}"/>
              </a:ext>
            </a:extLst>
          </p:cNvPr>
          <p:cNvSpPr txBox="1"/>
          <p:nvPr/>
        </p:nvSpPr>
        <p:spPr>
          <a:xfrm>
            <a:off x="8271275" y="1318662"/>
            <a:ext cx="3822300" cy="737511"/>
          </a:xfrm>
          <a:prstGeom prst="rect">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lvl="0" algn="ctr"/>
            <a:r>
              <a:rPr lang="fr-FR" sz="1200" dirty="0">
                <a:solidFill>
                  <a:schemeClr val="bg1"/>
                </a:solidFill>
              </a:rPr>
              <a:t>en organisant des réunions </a:t>
            </a:r>
            <a:r>
              <a:rPr lang="fr-FR" sz="1200" dirty="0" err="1">
                <a:solidFill>
                  <a:schemeClr val="bg1"/>
                </a:solidFill>
              </a:rPr>
              <a:t>solene</a:t>
            </a:r>
            <a:r>
              <a:rPr lang="fr-FR" sz="1200" dirty="0">
                <a:solidFill>
                  <a:schemeClr val="bg1"/>
                </a:solidFill>
              </a:rPr>
              <a:t> pour définir les objectifs de la modélisation de la CLV.</a:t>
            </a:r>
            <a:endParaRPr lang="fr-FR" sz="1200" dirty="0">
              <a:solidFill>
                <a:schemeClr val="bg1"/>
              </a:solidFill>
              <a:latin typeface="Montserrat Medium"/>
              <a:ea typeface="Montserrat Medium"/>
              <a:cs typeface="Montserrat Medium"/>
              <a:sym typeface="Montserrat Medium"/>
            </a:endParaRPr>
          </a:p>
        </p:txBody>
      </p:sp>
      <p:sp>
        <p:nvSpPr>
          <p:cNvPr id="69" name="Google Shape;1003;p31">
            <a:extLst>
              <a:ext uri="{FF2B5EF4-FFF2-40B4-BE49-F238E27FC236}">
                <a16:creationId xmlns:a16="http://schemas.microsoft.com/office/drawing/2014/main" id="{751EB526-3851-78F1-651A-CF830A6060A9}"/>
              </a:ext>
            </a:extLst>
          </p:cNvPr>
          <p:cNvSpPr/>
          <p:nvPr/>
        </p:nvSpPr>
        <p:spPr>
          <a:xfrm>
            <a:off x="8120375" y="1318662"/>
            <a:ext cx="150900" cy="737511"/>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70" name="Google Shape;990;p31">
            <a:extLst>
              <a:ext uri="{FF2B5EF4-FFF2-40B4-BE49-F238E27FC236}">
                <a16:creationId xmlns:a16="http://schemas.microsoft.com/office/drawing/2014/main" id="{15D3F749-A07C-8BD5-DCC3-8375BB2E6582}"/>
              </a:ext>
            </a:extLst>
          </p:cNvPr>
          <p:cNvSpPr txBox="1"/>
          <p:nvPr/>
        </p:nvSpPr>
        <p:spPr>
          <a:xfrm>
            <a:off x="8271275" y="2187324"/>
            <a:ext cx="3822300" cy="737511"/>
          </a:xfrm>
          <a:prstGeom prst="rect">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defPPr>
              <a:defRPr lang="fr-FR"/>
            </a:defPPr>
            <a:lvl1pPr lvl="0" algn="ctr">
              <a:defRPr sz="1200">
                <a:solidFill>
                  <a:schemeClr val="bg1"/>
                </a:solidFill>
              </a:defRPr>
            </a:lvl1pPr>
          </a:lstStyle>
          <a:p>
            <a:r>
              <a:rPr lang="fr-FR" dirty="0"/>
              <a:t>en identifiant les principales sources de données clients et en réalisant les fusions appropriées entre les différentes bases de BNP Paribas.</a:t>
            </a:r>
            <a:endParaRPr lang="fr-FR" dirty="0">
              <a:sym typeface="Montserrat Medium"/>
            </a:endParaRPr>
          </a:p>
        </p:txBody>
      </p:sp>
      <p:sp>
        <p:nvSpPr>
          <p:cNvPr id="71" name="Google Shape;1003;p31">
            <a:extLst>
              <a:ext uri="{FF2B5EF4-FFF2-40B4-BE49-F238E27FC236}">
                <a16:creationId xmlns:a16="http://schemas.microsoft.com/office/drawing/2014/main" id="{6EA6B728-B339-863C-801C-9F4D88498569}"/>
              </a:ext>
            </a:extLst>
          </p:cNvPr>
          <p:cNvSpPr/>
          <p:nvPr/>
        </p:nvSpPr>
        <p:spPr>
          <a:xfrm>
            <a:off x="8120375" y="2187324"/>
            <a:ext cx="150900" cy="737511"/>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a:latin typeface="Montserrat Medium"/>
              <a:ea typeface="Montserrat Medium"/>
              <a:cs typeface="Montserrat Medium"/>
              <a:sym typeface="Montserrat Medium"/>
            </a:endParaRPr>
          </a:p>
        </p:txBody>
      </p:sp>
      <p:sp>
        <p:nvSpPr>
          <p:cNvPr id="72" name="Google Shape;990;p31">
            <a:extLst>
              <a:ext uri="{FF2B5EF4-FFF2-40B4-BE49-F238E27FC236}">
                <a16:creationId xmlns:a16="http://schemas.microsoft.com/office/drawing/2014/main" id="{B761F603-CB01-AB13-E2E1-5FE6927EF4E0}"/>
              </a:ext>
            </a:extLst>
          </p:cNvPr>
          <p:cNvSpPr txBox="1"/>
          <p:nvPr/>
        </p:nvSpPr>
        <p:spPr>
          <a:xfrm>
            <a:off x="8271275" y="3278500"/>
            <a:ext cx="3822300" cy="737511"/>
          </a:xfrm>
          <a:prstGeom prst="rect">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defPPr>
              <a:defRPr lang="fr-FR"/>
            </a:defPPr>
            <a:lvl1pPr lvl="0" algn="ctr">
              <a:defRPr sz="1200">
                <a:solidFill>
                  <a:schemeClr val="bg1"/>
                </a:solidFill>
              </a:defRPr>
            </a:lvl1pPr>
          </a:lstStyle>
          <a:p>
            <a:r>
              <a:rPr lang="fr-FR" dirty="0"/>
              <a:t>pour garantir la qualité des données en effectuant des nettoyages et transformations nécessaires.</a:t>
            </a:r>
            <a:endParaRPr lang="fr-FR" dirty="0">
              <a:sym typeface="Montserrat Medium"/>
            </a:endParaRPr>
          </a:p>
        </p:txBody>
      </p:sp>
      <p:sp>
        <p:nvSpPr>
          <p:cNvPr id="73" name="Google Shape;1003;p31">
            <a:extLst>
              <a:ext uri="{FF2B5EF4-FFF2-40B4-BE49-F238E27FC236}">
                <a16:creationId xmlns:a16="http://schemas.microsoft.com/office/drawing/2014/main" id="{15379F5E-C407-62DE-F129-99D4394B6337}"/>
              </a:ext>
            </a:extLst>
          </p:cNvPr>
          <p:cNvSpPr/>
          <p:nvPr/>
        </p:nvSpPr>
        <p:spPr>
          <a:xfrm>
            <a:off x="8120375" y="3278500"/>
            <a:ext cx="150900" cy="737511"/>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a:latin typeface="Montserrat Medium"/>
              <a:ea typeface="Montserrat Medium"/>
              <a:cs typeface="Montserrat Medium"/>
              <a:sym typeface="Montserrat Medium"/>
            </a:endParaRPr>
          </a:p>
        </p:txBody>
      </p:sp>
      <p:sp>
        <p:nvSpPr>
          <p:cNvPr id="74" name="Google Shape;990;p31">
            <a:extLst>
              <a:ext uri="{FF2B5EF4-FFF2-40B4-BE49-F238E27FC236}">
                <a16:creationId xmlns:a16="http://schemas.microsoft.com/office/drawing/2014/main" id="{E44A43D2-1E86-EEEF-6DF3-DA1A01EB0192}"/>
              </a:ext>
            </a:extLst>
          </p:cNvPr>
          <p:cNvSpPr txBox="1"/>
          <p:nvPr/>
        </p:nvSpPr>
        <p:spPr>
          <a:xfrm>
            <a:off x="8271275" y="5398222"/>
            <a:ext cx="3822300" cy="737511"/>
          </a:xfrm>
          <a:prstGeom prst="rect">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defPPr>
              <a:defRPr lang="fr-FR"/>
            </a:defPPr>
            <a:lvl1pPr lvl="0" algn="ctr">
              <a:defRPr sz="1200">
                <a:solidFill>
                  <a:schemeClr val="bg1"/>
                </a:solidFill>
              </a:defRPr>
            </a:lvl1pPr>
          </a:lstStyle>
          <a:p>
            <a:r>
              <a:rPr lang="fr-FR" dirty="0"/>
              <a:t>en menant une recherche approfondie sur différentes approches de modélisation</a:t>
            </a:r>
            <a:endParaRPr lang="fr-FR" dirty="0">
              <a:sym typeface="Montserrat Medium"/>
            </a:endParaRPr>
          </a:p>
        </p:txBody>
      </p:sp>
      <p:sp>
        <p:nvSpPr>
          <p:cNvPr id="75" name="Google Shape;1003;p31">
            <a:extLst>
              <a:ext uri="{FF2B5EF4-FFF2-40B4-BE49-F238E27FC236}">
                <a16:creationId xmlns:a16="http://schemas.microsoft.com/office/drawing/2014/main" id="{D2A3FCED-4E95-708F-8112-E59AF7FF4D55}"/>
              </a:ext>
            </a:extLst>
          </p:cNvPr>
          <p:cNvSpPr/>
          <p:nvPr/>
        </p:nvSpPr>
        <p:spPr>
          <a:xfrm>
            <a:off x="8120375" y="5398222"/>
            <a:ext cx="150900" cy="737511"/>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a:latin typeface="Montserrat Medium"/>
              <a:ea typeface="Montserrat Medium"/>
              <a:cs typeface="Montserrat Medium"/>
              <a:sym typeface="Montserrat Medium"/>
            </a:endParaRPr>
          </a:p>
        </p:txBody>
      </p:sp>
      <p:sp>
        <p:nvSpPr>
          <p:cNvPr id="76" name="Google Shape;990;p31">
            <a:extLst>
              <a:ext uri="{FF2B5EF4-FFF2-40B4-BE49-F238E27FC236}">
                <a16:creationId xmlns:a16="http://schemas.microsoft.com/office/drawing/2014/main" id="{9B45B350-64DD-BA11-47C4-BC3B6B693D0C}"/>
              </a:ext>
            </a:extLst>
          </p:cNvPr>
          <p:cNvSpPr txBox="1"/>
          <p:nvPr/>
        </p:nvSpPr>
        <p:spPr>
          <a:xfrm>
            <a:off x="8271275" y="4369676"/>
            <a:ext cx="3822300" cy="737511"/>
          </a:xfrm>
          <a:prstGeom prst="rect">
            <a:avLst/>
          </a:prstGeom>
          <a:solidFill>
            <a:srgbClr val="92D050"/>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defPPr>
              <a:defRPr lang="fr-FR"/>
            </a:defPPr>
            <a:lvl1pPr lvl="0" algn="ctr">
              <a:defRPr sz="1200">
                <a:solidFill>
                  <a:schemeClr val="bg1"/>
                </a:solidFill>
              </a:defRPr>
            </a:lvl1pPr>
          </a:lstStyle>
          <a:p>
            <a:r>
              <a:rPr lang="fr-FR" dirty="0"/>
              <a:t>en testant différents modèles, tels qu'</a:t>
            </a:r>
            <a:r>
              <a:rPr lang="fr-FR" dirty="0" err="1"/>
              <a:t>AGBoost</a:t>
            </a:r>
            <a:r>
              <a:rPr lang="fr-FR" dirty="0"/>
              <a:t> et </a:t>
            </a:r>
            <a:r>
              <a:rPr lang="fr-FR" dirty="0" err="1"/>
              <a:t>XGBoost</a:t>
            </a:r>
            <a:r>
              <a:rPr lang="fr-FR" dirty="0"/>
              <a:t>, répondant aux exigences du projet de prédiction de la CLV.</a:t>
            </a:r>
            <a:endParaRPr lang="fr-FR" dirty="0">
              <a:sym typeface="Montserrat Medium"/>
            </a:endParaRPr>
          </a:p>
        </p:txBody>
      </p:sp>
      <p:sp>
        <p:nvSpPr>
          <p:cNvPr id="77" name="Google Shape;1003;p31">
            <a:extLst>
              <a:ext uri="{FF2B5EF4-FFF2-40B4-BE49-F238E27FC236}">
                <a16:creationId xmlns:a16="http://schemas.microsoft.com/office/drawing/2014/main" id="{968E3436-DA4E-048F-E524-61E93D6F5857}"/>
              </a:ext>
            </a:extLst>
          </p:cNvPr>
          <p:cNvSpPr/>
          <p:nvPr/>
        </p:nvSpPr>
        <p:spPr>
          <a:xfrm>
            <a:off x="8120375" y="4369676"/>
            <a:ext cx="150900" cy="737511"/>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endParaRPr>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555781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11</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11</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235289" y="2365680"/>
            <a:ext cx="5866694" cy="1299078"/>
            <a:chOff x="2689776" y="2121168"/>
            <a:chExt cx="3347264" cy="281018"/>
          </a:xfrm>
        </p:grpSpPr>
        <p:sp>
          <p:nvSpPr>
            <p:cNvPr id="48" name="Rectangle 47"/>
            <p:cNvSpPr/>
            <p:nvPr/>
          </p:nvSpPr>
          <p:spPr>
            <a:xfrm rot="16200000" flipV="1">
              <a:off x="4222899" y="633554"/>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26499"/>
            </a:xfrm>
            <a:prstGeom prst="rect">
              <a:avLst/>
            </a:prstGeom>
          </p:spPr>
          <p:txBody>
            <a:bodyPr wrap="square">
              <a:spAutoFit/>
            </a:bodyPr>
            <a:lstStyle/>
            <a:p>
              <a:pPr algn="ctr"/>
              <a:r>
                <a:rPr lang="fr-FR" sz="3200" dirty="0">
                  <a:solidFill>
                    <a:prstClr val="white"/>
                  </a:solidFill>
                  <a:latin typeface="Century Gothic" pitchFamily="34" charset="0"/>
                </a:rPr>
                <a:t>Data set</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99478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ata flow&#10;&#10;Description automatically generated">
            <a:extLst>
              <a:ext uri="{FF2B5EF4-FFF2-40B4-BE49-F238E27FC236}">
                <a16:creationId xmlns:a16="http://schemas.microsoft.com/office/drawing/2014/main" id="{0D14AFEE-ECCC-56E9-CB75-222043224D84}"/>
              </a:ext>
            </a:extLst>
          </p:cNvPr>
          <p:cNvPicPr>
            <a:picLocks noChangeAspect="1"/>
          </p:cNvPicPr>
          <p:nvPr/>
        </p:nvPicPr>
        <p:blipFill>
          <a:blip r:embed="rId3"/>
          <a:stretch>
            <a:fillRect/>
          </a:stretch>
        </p:blipFill>
        <p:spPr>
          <a:xfrm>
            <a:off x="5204123" y="1589164"/>
            <a:ext cx="6829425" cy="3175331"/>
          </a:xfrm>
          <a:prstGeom prst="rect">
            <a:avLst/>
          </a:prstGeom>
        </p:spPr>
      </p:pic>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1362254" y="892968"/>
            <a:ext cx="4733746" cy="504056"/>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88748"/>
            </a:xfrm>
            <a:prstGeom prst="rect">
              <a:avLst/>
            </a:prstGeom>
          </p:spPr>
          <p:txBody>
            <a:bodyPr wrap="square">
              <a:spAutoFit/>
            </a:bodyPr>
            <a:lstStyle/>
            <a:p>
              <a:pPr algn="ctr"/>
              <a:r>
                <a:rPr lang="fr-FR" sz="1600" dirty="0">
                  <a:solidFill>
                    <a:prstClr val="white"/>
                  </a:solidFill>
                  <a:latin typeface="Century Gothic" pitchFamily="34" charset="0"/>
                </a:rPr>
                <a:t>Data set</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5" name="Google Shape;209;p6">
            <a:extLst>
              <a:ext uri="{FF2B5EF4-FFF2-40B4-BE49-F238E27FC236}">
                <a16:creationId xmlns:a16="http://schemas.microsoft.com/office/drawing/2014/main" id="{33E149BA-1593-2FB4-D00A-D116EA131688}"/>
              </a:ext>
            </a:extLst>
          </p:cNvPr>
          <p:cNvSpPr txBox="1">
            <a:spLocks/>
          </p:cNvSpPr>
          <p:nvPr/>
        </p:nvSpPr>
        <p:spPr>
          <a:xfrm>
            <a:off x="693798" y="2164904"/>
            <a:ext cx="9724031" cy="368335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Données collectées de 2018 à 2023</a:t>
            </a:r>
          </a:p>
          <a:p>
            <a:pPr marL="228600" indent="-228600">
              <a:lnSpc>
                <a:spcPct val="90000"/>
              </a:lnSpc>
              <a:buClr>
                <a:schemeClr val="dk1"/>
              </a:buClr>
              <a:buSzPts val="2000"/>
              <a:buFont typeface="Arial"/>
              <a:buChar char="•"/>
            </a:pPr>
            <a:r>
              <a:rPr lang="fr-FR" sz="2000" dirty="0"/>
              <a:t>Variables: caractéristiques clients, CCLV sur 5 ans</a:t>
            </a:r>
          </a:p>
        </p:txBody>
      </p:sp>
    </p:spTree>
    <p:extLst>
      <p:ext uri="{BB962C8B-B14F-4D97-AF65-F5344CB8AC3E}">
        <p14:creationId xmlns:p14="http://schemas.microsoft.com/office/powerpoint/2010/main" val="225680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10251" y="2416674"/>
            <a:ext cx="5866694" cy="1299078"/>
            <a:chOff x="2561380" y="2132199"/>
            <a:chExt cx="3347264"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561380" y="2205027"/>
              <a:ext cx="3347264" cy="126499"/>
            </a:xfrm>
            <a:prstGeom prst="rect">
              <a:avLst/>
            </a:prstGeom>
          </p:spPr>
          <p:txBody>
            <a:bodyPr wrap="square">
              <a:spAutoFit/>
            </a:bodyPr>
            <a:lstStyle/>
            <a:p>
              <a:pPr algn="ctr"/>
              <a:r>
                <a:rPr lang="fr-FR" sz="32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90426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209;p6">
            <a:extLst>
              <a:ext uri="{FF2B5EF4-FFF2-40B4-BE49-F238E27FC236}">
                <a16:creationId xmlns:a16="http://schemas.microsoft.com/office/drawing/2014/main" id="{B5D28E07-1062-7B84-AA66-A5A5A7F37D7A}"/>
              </a:ext>
            </a:extLst>
          </p:cNvPr>
          <p:cNvSpPr txBox="1">
            <a:spLocks/>
          </p:cNvSpPr>
          <p:nvPr/>
        </p:nvSpPr>
        <p:spPr>
          <a:xfrm>
            <a:off x="654077" y="1133824"/>
            <a:ext cx="9724031" cy="14692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Nettoyage des données : gestion des valeurs manquantes et aberrantes</a:t>
            </a:r>
          </a:p>
          <a:p>
            <a:pPr marL="228600" indent="-228600">
              <a:lnSpc>
                <a:spcPct val="90000"/>
              </a:lnSpc>
              <a:buClr>
                <a:schemeClr val="dk1"/>
              </a:buClr>
              <a:buSzPts val="2000"/>
              <a:buFont typeface="Arial"/>
              <a:buChar char="•"/>
            </a:pPr>
            <a:r>
              <a:rPr lang="fr-FR" sz="2000" dirty="0"/>
              <a:t>Réduction de l’asymétrie des données : transformation logarithmique et </a:t>
            </a:r>
            <a:r>
              <a:rPr lang="fr-FR" sz="2000" dirty="0" err="1"/>
              <a:t>winsorisation</a:t>
            </a:r>
            <a:endParaRPr lang="fr-FR" sz="2000" dirty="0"/>
          </a:p>
        </p:txBody>
      </p:sp>
      <p:sp>
        <p:nvSpPr>
          <p:cNvPr id="5" name="Google Shape;209;p6">
            <a:extLst>
              <a:ext uri="{FF2B5EF4-FFF2-40B4-BE49-F238E27FC236}">
                <a16:creationId xmlns:a16="http://schemas.microsoft.com/office/drawing/2014/main" id="{A3F9CEF0-B996-0D9B-789C-C2FAA1ABD60E}"/>
              </a:ext>
            </a:extLst>
          </p:cNvPr>
          <p:cNvSpPr txBox="1">
            <a:spLocks/>
          </p:cNvSpPr>
          <p:nvPr/>
        </p:nvSpPr>
        <p:spPr>
          <a:xfrm>
            <a:off x="654076" y="2390630"/>
            <a:ext cx="9724031" cy="475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Encodage des variables catégorielles</a:t>
            </a: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sp>
        <p:nvSpPr>
          <p:cNvPr id="4" name="Google Shape;209;p6">
            <a:extLst>
              <a:ext uri="{FF2B5EF4-FFF2-40B4-BE49-F238E27FC236}">
                <a16:creationId xmlns:a16="http://schemas.microsoft.com/office/drawing/2014/main" id="{2A95D718-3BC9-AABD-31DE-E35585D62D2F}"/>
              </a:ext>
            </a:extLst>
          </p:cNvPr>
          <p:cNvSpPr txBox="1">
            <a:spLocks/>
          </p:cNvSpPr>
          <p:nvPr/>
        </p:nvSpPr>
        <p:spPr>
          <a:xfrm>
            <a:off x="654077" y="2691210"/>
            <a:ext cx="9724031" cy="48203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Analyse Bivariée</a:t>
            </a:r>
          </a:p>
        </p:txBody>
      </p:sp>
    </p:spTree>
    <p:extLst>
      <p:ext uri="{BB962C8B-B14F-4D97-AF65-F5344CB8AC3E}">
        <p14:creationId xmlns:p14="http://schemas.microsoft.com/office/powerpoint/2010/main" val="2742854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15</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15</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209;p6">
            <a:extLst>
              <a:ext uri="{FF2B5EF4-FFF2-40B4-BE49-F238E27FC236}">
                <a16:creationId xmlns:a16="http://schemas.microsoft.com/office/drawing/2014/main" id="{B5D28E07-1062-7B84-AA66-A5A5A7F37D7A}"/>
              </a:ext>
            </a:extLst>
          </p:cNvPr>
          <p:cNvSpPr txBox="1">
            <a:spLocks/>
          </p:cNvSpPr>
          <p:nvPr/>
        </p:nvSpPr>
        <p:spPr>
          <a:xfrm>
            <a:off x="654077" y="1133824"/>
            <a:ext cx="9724031" cy="14692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Nettoyage des données : gestion des valeurs manquantes et aberrantes</a:t>
            </a:r>
          </a:p>
          <a:p>
            <a:pPr marL="228600" indent="-228600">
              <a:lnSpc>
                <a:spcPct val="90000"/>
              </a:lnSpc>
              <a:buClr>
                <a:schemeClr val="dk1"/>
              </a:buClr>
              <a:buSzPts val="2000"/>
              <a:buFont typeface="Arial"/>
              <a:buChar char="•"/>
            </a:pPr>
            <a:r>
              <a:rPr lang="fr-FR" sz="2000" dirty="0"/>
              <a:t>Réduction de l’asymétrie des données : transformation logarithmique et </a:t>
            </a:r>
            <a:r>
              <a:rPr lang="fr-FR" sz="2000" dirty="0" err="1"/>
              <a:t>winsorisation</a:t>
            </a:r>
            <a:endParaRPr lang="fr-FR" sz="2000" dirty="0"/>
          </a:p>
        </p:txBody>
      </p:sp>
      <p:sp>
        <p:nvSpPr>
          <p:cNvPr id="5" name="Google Shape;209;p6">
            <a:extLst>
              <a:ext uri="{FF2B5EF4-FFF2-40B4-BE49-F238E27FC236}">
                <a16:creationId xmlns:a16="http://schemas.microsoft.com/office/drawing/2014/main" id="{A3F9CEF0-B996-0D9B-789C-C2FAA1ABD60E}"/>
              </a:ext>
            </a:extLst>
          </p:cNvPr>
          <p:cNvSpPr txBox="1">
            <a:spLocks/>
          </p:cNvSpPr>
          <p:nvPr/>
        </p:nvSpPr>
        <p:spPr>
          <a:xfrm>
            <a:off x="778387" y="5345524"/>
            <a:ext cx="9724031" cy="475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Encodage des variables catégorielles : </a:t>
            </a:r>
            <a:r>
              <a:rPr lang="fr-FR" sz="2000" dirty="0" err="1"/>
              <a:t>one-hot</a:t>
            </a:r>
            <a:r>
              <a:rPr lang="fr-FR" sz="2000" dirty="0"/>
              <a:t> </a:t>
            </a:r>
            <a:r>
              <a:rPr lang="fr-FR" sz="2000" dirty="0" err="1"/>
              <a:t>encoding</a:t>
            </a:r>
            <a:r>
              <a:rPr lang="fr-FR" sz="2000" dirty="0"/>
              <a:t>, encodage ordinal</a:t>
            </a: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sp>
        <p:nvSpPr>
          <p:cNvPr id="4" name="Google Shape;209;p6">
            <a:extLst>
              <a:ext uri="{FF2B5EF4-FFF2-40B4-BE49-F238E27FC236}">
                <a16:creationId xmlns:a16="http://schemas.microsoft.com/office/drawing/2014/main" id="{2A95D718-3BC9-AABD-31DE-E35585D62D2F}"/>
              </a:ext>
            </a:extLst>
          </p:cNvPr>
          <p:cNvSpPr txBox="1">
            <a:spLocks/>
          </p:cNvSpPr>
          <p:nvPr/>
        </p:nvSpPr>
        <p:spPr>
          <a:xfrm>
            <a:off x="778388" y="5646104"/>
            <a:ext cx="9724031" cy="48203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Analyse Bivariée</a:t>
            </a:r>
          </a:p>
        </p:txBody>
      </p:sp>
      <p:pic>
        <p:nvPicPr>
          <p:cNvPr id="7" name="Picture 6" descr="A close-up of a graph&#10;&#10;Description automatically generated">
            <a:extLst>
              <a:ext uri="{FF2B5EF4-FFF2-40B4-BE49-F238E27FC236}">
                <a16:creationId xmlns:a16="http://schemas.microsoft.com/office/drawing/2014/main" id="{FBFB2E54-814F-0CF9-755C-F5191F29571F}"/>
              </a:ext>
            </a:extLst>
          </p:cNvPr>
          <p:cNvPicPr>
            <a:picLocks noChangeAspect="1"/>
          </p:cNvPicPr>
          <p:nvPr/>
        </p:nvPicPr>
        <p:blipFill>
          <a:blip r:embed="rId4"/>
          <a:stretch>
            <a:fillRect/>
          </a:stretch>
        </p:blipFill>
        <p:spPr>
          <a:xfrm>
            <a:off x="1155036" y="2778902"/>
            <a:ext cx="4754033" cy="1820294"/>
          </a:xfrm>
          <a:prstGeom prst="rect">
            <a:avLst/>
          </a:prstGeom>
        </p:spPr>
      </p:pic>
      <p:pic>
        <p:nvPicPr>
          <p:cNvPr id="10" name="Picture 9" descr="A collage of graphs&#10;&#10;Description automatically generated">
            <a:extLst>
              <a:ext uri="{FF2B5EF4-FFF2-40B4-BE49-F238E27FC236}">
                <a16:creationId xmlns:a16="http://schemas.microsoft.com/office/drawing/2014/main" id="{BB89A8D1-F6D3-21DB-009C-7CA5F47789E3}"/>
              </a:ext>
            </a:extLst>
          </p:cNvPr>
          <p:cNvPicPr>
            <a:picLocks noChangeAspect="1"/>
          </p:cNvPicPr>
          <p:nvPr/>
        </p:nvPicPr>
        <p:blipFill>
          <a:blip r:embed="rId5"/>
          <a:stretch>
            <a:fillRect/>
          </a:stretch>
        </p:blipFill>
        <p:spPr>
          <a:xfrm>
            <a:off x="6096000" y="2281621"/>
            <a:ext cx="4761530" cy="2823002"/>
          </a:xfrm>
          <a:prstGeom prst="rect">
            <a:avLst/>
          </a:prstGeom>
        </p:spPr>
      </p:pic>
    </p:spTree>
    <p:extLst>
      <p:ext uri="{BB962C8B-B14F-4D97-AF65-F5344CB8AC3E}">
        <p14:creationId xmlns:p14="http://schemas.microsoft.com/office/powerpoint/2010/main" val="462804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16</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16</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209;p6">
            <a:extLst>
              <a:ext uri="{FF2B5EF4-FFF2-40B4-BE49-F238E27FC236}">
                <a16:creationId xmlns:a16="http://schemas.microsoft.com/office/drawing/2014/main" id="{B5D28E07-1062-7B84-AA66-A5A5A7F37D7A}"/>
              </a:ext>
            </a:extLst>
          </p:cNvPr>
          <p:cNvSpPr txBox="1">
            <a:spLocks/>
          </p:cNvSpPr>
          <p:nvPr/>
        </p:nvSpPr>
        <p:spPr>
          <a:xfrm>
            <a:off x="654077" y="1133824"/>
            <a:ext cx="9724031" cy="14692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Nettoyage des données : gestion des valeurs manquantes et aberrantes</a:t>
            </a:r>
          </a:p>
          <a:p>
            <a:pPr marL="228600" indent="-228600">
              <a:lnSpc>
                <a:spcPct val="90000"/>
              </a:lnSpc>
              <a:buClr>
                <a:schemeClr val="dk1"/>
              </a:buClr>
              <a:buSzPts val="2000"/>
              <a:buFont typeface="Arial"/>
              <a:buChar char="•"/>
            </a:pPr>
            <a:r>
              <a:rPr lang="fr-FR" sz="2000" dirty="0"/>
              <a:t>Réduction de l’asymétrie des données : transformation logarithmique et </a:t>
            </a:r>
            <a:r>
              <a:rPr lang="fr-FR" sz="2000" dirty="0" err="1"/>
              <a:t>winsorisation</a:t>
            </a:r>
            <a:endParaRPr lang="fr-FR" sz="2000" dirty="0"/>
          </a:p>
        </p:txBody>
      </p:sp>
      <p:sp>
        <p:nvSpPr>
          <p:cNvPr id="5" name="Google Shape;209;p6">
            <a:extLst>
              <a:ext uri="{FF2B5EF4-FFF2-40B4-BE49-F238E27FC236}">
                <a16:creationId xmlns:a16="http://schemas.microsoft.com/office/drawing/2014/main" id="{A3F9CEF0-B996-0D9B-789C-C2FAA1ABD60E}"/>
              </a:ext>
            </a:extLst>
          </p:cNvPr>
          <p:cNvSpPr txBox="1">
            <a:spLocks/>
          </p:cNvSpPr>
          <p:nvPr/>
        </p:nvSpPr>
        <p:spPr>
          <a:xfrm>
            <a:off x="654076" y="2390630"/>
            <a:ext cx="9724031" cy="475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Encodage des variables catégorielles : </a:t>
            </a:r>
            <a:r>
              <a:rPr lang="fr-FR" sz="2000" dirty="0" err="1"/>
              <a:t>one-hot</a:t>
            </a:r>
            <a:r>
              <a:rPr lang="fr-FR" sz="2000" dirty="0"/>
              <a:t> </a:t>
            </a:r>
            <a:r>
              <a:rPr lang="fr-FR" sz="2000" dirty="0" err="1"/>
              <a:t>encoding</a:t>
            </a:r>
            <a:r>
              <a:rPr lang="fr-FR" sz="2000" dirty="0"/>
              <a:t>, encodage ordinal</a:t>
            </a: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sp>
        <p:nvSpPr>
          <p:cNvPr id="4" name="Google Shape;209;p6">
            <a:extLst>
              <a:ext uri="{FF2B5EF4-FFF2-40B4-BE49-F238E27FC236}">
                <a16:creationId xmlns:a16="http://schemas.microsoft.com/office/drawing/2014/main" id="{2A95D718-3BC9-AABD-31DE-E35585D62D2F}"/>
              </a:ext>
            </a:extLst>
          </p:cNvPr>
          <p:cNvSpPr txBox="1">
            <a:spLocks/>
          </p:cNvSpPr>
          <p:nvPr/>
        </p:nvSpPr>
        <p:spPr>
          <a:xfrm>
            <a:off x="654077" y="2691210"/>
            <a:ext cx="9724031" cy="48203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Analyse Bivariée</a:t>
            </a:r>
          </a:p>
        </p:txBody>
      </p:sp>
    </p:spTree>
    <p:extLst>
      <p:ext uri="{BB962C8B-B14F-4D97-AF65-F5344CB8AC3E}">
        <p14:creationId xmlns:p14="http://schemas.microsoft.com/office/powerpoint/2010/main" val="1748183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17</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17</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209;p6">
            <a:extLst>
              <a:ext uri="{FF2B5EF4-FFF2-40B4-BE49-F238E27FC236}">
                <a16:creationId xmlns:a16="http://schemas.microsoft.com/office/drawing/2014/main" id="{B5D28E07-1062-7B84-AA66-A5A5A7F37D7A}"/>
              </a:ext>
            </a:extLst>
          </p:cNvPr>
          <p:cNvSpPr txBox="1">
            <a:spLocks/>
          </p:cNvSpPr>
          <p:nvPr/>
        </p:nvSpPr>
        <p:spPr>
          <a:xfrm>
            <a:off x="667489" y="-1723099"/>
            <a:ext cx="9724031" cy="1153910"/>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Nettoyage des données : gestion des valeurs manquantes et aberrantes</a:t>
            </a:r>
          </a:p>
          <a:p>
            <a:pPr marL="228600" indent="-228600">
              <a:lnSpc>
                <a:spcPct val="90000"/>
              </a:lnSpc>
              <a:buClr>
                <a:schemeClr val="dk1"/>
              </a:buClr>
              <a:buSzPts val="2000"/>
              <a:buFont typeface="Arial"/>
              <a:buChar char="•"/>
            </a:pPr>
            <a:r>
              <a:rPr lang="fr-FR" sz="2000" dirty="0"/>
              <a:t>Réduction de l’asymétrie des données : transformation logarithmique et </a:t>
            </a:r>
            <a:r>
              <a:rPr lang="fr-FR" sz="2000" dirty="0" err="1"/>
              <a:t>winsorisation</a:t>
            </a:r>
            <a:endParaRPr lang="fr-FR" sz="2000" dirty="0"/>
          </a:p>
        </p:txBody>
      </p:sp>
      <p:sp>
        <p:nvSpPr>
          <p:cNvPr id="5" name="Google Shape;209;p6">
            <a:extLst>
              <a:ext uri="{FF2B5EF4-FFF2-40B4-BE49-F238E27FC236}">
                <a16:creationId xmlns:a16="http://schemas.microsoft.com/office/drawing/2014/main" id="{A3F9CEF0-B996-0D9B-789C-C2FAA1ABD60E}"/>
              </a:ext>
            </a:extLst>
          </p:cNvPr>
          <p:cNvSpPr txBox="1">
            <a:spLocks/>
          </p:cNvSpPr>
          <p:nvPr/>
        </p:nvSpPr>
        <p:spPr>
          <a:xfrm>
            <a:off x="667489" y="-583694"/>
            <a:ext cx="9724031" cy="475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Encodage des variables catégorielles : </a:t>
            </a:r>
            <a:r>
              <a:rPr lang="fr-FR" sz="2000" dirty="0" err="1"/>
              <a:t>one-hot</a:t>
            </a:r>
            <a:r>
              <a:rPr lang="fr-FR" sz="2000" dirty="0"/>
              <a:t> </a:t>
            </a:r>
            <a:r>
              <a:rPr lang="fr-FR" sz="2000" dirty="0" err="1"/>
              <a:t>encoding</a:t>
            </a:r>
            <a:r>
              <a:rPr lang="fr-FR" sz="2000" dirty="0"/>
              <a:t>, encodage ordinal</a:t>
            </a:r>
          </a:p>
        </p:txBody>
      </p:sp>
      <p:sp>
        <p:nvSpPr>
          <p:cNvPr id="4" name="Google Shape;209;p6">
            <a:extLst>
              <a:ext uri="{FF2B5EF4-FFF2-40B4-BE49-F238E27FC236}">
                <a16:creationId xmlns:a16="http://schemas.microsoft.com/office/drawing/2014/main" id="{2A95D718-3BC9-AABD-31DE-E35585D62D2F}"/>
              </a:ext>
            </a:extLst>
          </p:cNvPr>
          <p:cNvSpPr txBox="1">
            <a:spLocks/>
          </p:cNvSpPr>
          <p:nvPr/>
        </p:nvSpPr>
        <p:spPr>
          <a:xfrm>
            <a:off x="667489" y="1663111"/>
            <a:ext cx="9724031" cy="48203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Analyse Bivariée</a:t>
            </a:r>
          </a:p>
        </p:txBody>
      </p:sp>
      <p:pic>
        <p:nvPicPr>
          <p:cNvPr id="10" name="Picture 9" descr="A screenshot of a computer&#10;&#10;Description automatically generated">
            <a:extLst>
              <a:ext uri="{FF2B5EF4-FFF2-40B4-BE49-F238E27FC236}">
                <a16:creationId xmlns:a16="http://schemas.microsoft.com/office/drawing/2014/main" id="{13AA545D-AC98-AC0A-82E7-145465A85B40}"/>
              </a:ext>
            </a:extLst>
          </p:cNvPr>
          <p:cNvPicPr>
            <a:picLocks noChangeAspect="1"/>
          </p:cNvPicPr>
          <p:nvPr/>
        </p:nvPicPr>
        <p:blipFill>
          <a:blip r:embed="rId3"/>
          <a:stretch>
            <a:fillRect/>
          </a:stretch>
        </p:blipFill>
        <p:spPr>
          <a:xfrm>
            <a:off x="3469897" y="1737545"/>
            <a:ext cx="5339304" cy="4323854"/>
          </a:xfrm>
          <a:prstGeom prst="rect">
            <a:avLst/>
          </a:prstGeom>
        </p:spPr>
      </p:pic>
    </p:spTree>
    <p:extLst>
      <p:ext uri="{BB962C8B-B14F-4D97-AF65-F5344CB8AC3E}">
        <p14:creationId xmlns:p14="http://schemas.microsoft.com/office/powerpoint/2010/main" val="277552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18</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18</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prstClr val="white"/>
                  </a:solidFill>
                  <a:latin typeface="Century Gothic" pitchFamily="34" charset="0"/>
                </a:rPr>
                <a:t>Traitement des données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2" name="Google Shape;209;p6">
            <a:extLst>
              <a:ext uri="{FF2B5EF4-FFF2-40B4-BE49-F238E27FC236}">
                <a16:creationId xmlns:a16="http://schemas.microsoft.com/office/drawing/2014/main" id="{B5D28E07-1062-7B84-AA66-A5A5A7F37D7A}"/>
              </a:ext>
            </a:extLst>
          </p:cNvPr>
          <p:cNvSpPr txBox="1">
            <a:spLocks/>
          </p:cNvSpPr>
          <p:nvPr/>
        </p:nvSpPr>
        <p:spPr>
          <a:xfrm>
            <a:off x="654077" y="1133824"/>
            <a:ext cx="9724031" cy="146927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pPr>
            <a:endParaRPr lang="fr-FR" sz="2000" dirty="0"/>
          </a:p>
          <a:p>
            <a:pPr marL="228600" indent="-228600">
              <a:lnSpc>
                <a:spcPct val="90000"/>
              </a:lnSpc>
              <a:buClr>
                <a:schemeClr val="dk1"/>
              </a:buClr>
              <a:buSzPts val="2000"/>
              <a:buFont typeface="Arial"/>
              <a:buChar char="•"/>
            </a:pPr>
            <a:r>
              <a:rPr lang="fr-FR" sz="2000" dirty="0"/>
              <a:t>Nettoyage des données : gestion des valeurs manquantes et aberrantes</a:t>
            </a:r>
          </a:p>
          <a:p>
            <a:pPr marL="228600" indent="-228600">
              <a:lnSpc>
                <a:spcPct val="90000"/>
              </a:lnSpc>
              <a:buClr>
                <a:schemeClr val="dk1"/>
              </a:buClr>
              <a:buSzPts val="2000"/>
              <a:buFont typeface="Arial"/>
              <a:buChar char="•"/>
            </a:pPr>
            <a:r>
              <a:rPr lang="fr-FR" sz="2000" dirty="0"/>
              <a:t>Réduction de l’asymétrie des données : transformation logarithmique et </a:t>
            </a:r>
            <a:r>
              <a:rPr lang="fr-FR" sz="2000" dirty="0" err="1"/>
              <a:t>winsorisation</a:t>
            </a:r>
            <a:endParaRPr lang="fr-FR" sz="2000" dirty="0"/>
          </a:p>
        </p:txBody>
      </p:sp>
      <p:sp>
        <p:nvSpPr>
          <p:cNvPr id="5" name="Google Shape;209;p6">
            <a:extLst>
              <a:ext uri="{FF2B5EF4-FFF2-40B4-BE49-F238E27FC236}">
                <a16:creationId xmlns:a16="http://schemas.microsoft.com/office/drawing/2014/main" id="{A3F9CEF0-B996-0D9B-789C-C2FAA1ABD60E}"/>
              </a:ext>
            </a:extLst>
          </p:cNvPr>
          <p:cNvSpPr txBox="1">
            <a:spLocks/>
          </p:cNvSpPr>
          <p:nvPr/>
        </p:nvSpPr>
        <p:spPr>
          <a:xfrm>
            <a:off x="654076" y="2390630"/>
            <a:ext cx="9724031" cy="47589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Encodage des variables catégorielles </a:t>
            </a: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sp>
        <p:nvSpPr>
          <p:cNvPr id="4" name="Google Shape;209;p6">
            <a:extLst>
              <a:ext uri="{FF2B5EF4-FFF2-40B4-BE49-F238E27FC236}">
                <a16:creationId xmlns:a16="http://schemas.microsoft.com/office/drawing/2014/main" id="{2A95D718-3BC9-AABD-31DE-E35585D62D2F}"/>
              </a:ext>
            </a:extLst>
          </p:cNvPr>
          <p:cNvSpPr txBox="1">
            <a:spLocks/>
          </p:cNvSpPr>
          <p:nvPr/>
        </p:nvSpPr>
        <p:spPr>
          <a:xfrm>
            <a:off x="654077" y="2691210"/>
            <a:ext cx="9724031" cy="48203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90000"/>
              </a:lnSpc>
              <a:buClr>
                <a:schemeClr val="dk1"/>
              </a:buClr>
              <a:buSzPts val="2000"/>
              <a:buFont typeface="Arial"/>
              <a:buChar char="•"/>
            </a:pPr>
            <a:r>
              <a:rPr lang="fr-FR" sz="2000" dirty="0"/>
              <a:t>Analyse Bivariée</a:t>
            </a:r>
          </a:p>
        </p:txBody>
      </p:sp>
      <p:pic>
        <p:nvPicPr>
          <p:cNvPr id="7" name="Picture 6" descr="A screenshot of a computer&#10;&#10;Description automatically generated">
            <a:extLst>
              <a:ext uri="{FF2B5EF4-FFF2-40B4-BE49-F238E27FC236}">
                <a16:creationId xmlns:a16="http://schemas.microsoft.com/office/drawing/2014/main" id="{5A53E533-969A-37EF-C81D-E8FAFCFE6999}"/>
              </a:ext>
            </a:extLst>
          </p:cNvPr>
          <p:cNvPicPr>
            <a:picLocks noChangeAspect="1"/>
          </p:cNvPicPr>
          <p:nvPr/>
        </p:nvPicPr>
        <p:blipFill>
          <a:blip r:embed="rId4"/>
          <a:stretch>
            <a:fillRect/>
          </a:stretch>
        </p:blipFill>
        <p:spPr>
          <a:xfrm>
            <a:off x="3210323" y="7305092"/>
            <a:ext cx="5339304" cy="4323854"/>
          </a:xfrm>
          <a:prstGeom prst="rect">
            <a:avLst/>
          </a:prstGeom>
        </p:spPr>
      </p:pic>
    </p:spTree>
    <p:extLst>
      <p:ext uri="{BB962C8B-B14F-4D97-AF65-F5344CB8AC3E}">
        <p14:creationId xmlns:p14="http://schemas.microsoft.com/office/powerpoint/2010/main" val="35762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19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19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10251" y="2416674"/>
            <a:ext cx="5866694" cy="1299078"/>
            <a:chOff x="2561380" y="2132199"/>
            <a:chExt cx="3347264"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561380" y="2205027"/>
              <a:ext cx="3347264" cy="126499"/>
            </a:xfrm>
            <a:prstGeom prst="rect">
              <a:avLst/>
            </a:prstGeom>
          </p:spPr>
          <p:txBody>
            <a:bodyPr wrap="square">
              <a:spAutoFit/>
            </a:bodyPr>
            <a:lstStyle/>
            <a:p>
              <a:pPr algn="ctr"/>
              <a:r>
                <a:rPr lang="fr-FR" sz="3200" dirty="0">
                  <a:solidFill>
                    <a:prstClr val="white"/>
                  </a:solidFill>
                  <a:latin typeface="+mj-lt"/>
                </a:rPr>
                <a:t>construction du modèle</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755924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gray">
          <a:xfrm>
            <a:off x="2059004" y="892967"/>
            <a:ext cx="9144000" cy="1625600"/>
          </a:xfrm>
          <a:prstGeom prst="rect">
            <a:avLst/>
          </a:prstGeom>
          <a:solidFill>
            <a:schemeClr val="bg1"/>
          </a:solidFill>
          <a:ln w="9525" algn="ctr">
            <a:noFill/>
            <a:miter lim="800000"/>
            <a:headEnd/>
            <a:tailEnd/>
          </a:ln>
        </p:spPr>
        <p:txBody>
          <a:bodyPr wrap="none" anchor="ctr"/>
          <a:lstStyle/>
          <a:p>
            <a:endParaRPr lang="fr-FR" dirty="0">
              <a:solidFill>
                <a:prstClr val="black"/>
              </a:solidFill>
            </a:endParaRPr>
          </a:p>
        </p:txBody>
      </p:sp>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170" name="Rectangle 169"/>
          <p:cNvSpPr/>
          <p:nvPr/>
        </p:nvSpPr>
        <p:spPr>
          <a:xfrm rot="16200000" flipH="1" flipV="1">
            <a:off x="8179629" y="-1116690"/>
            <a:ext cx="45719" cy="5004048"/>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defRPr/>
            </a:pPr>
            <a:endParaRPr lang="en-GB" sz="2800" dirty="0">
              <a:solidFill>
                <a:srgbClr val="36C41E"/>
              </a:solidFill>
              <a:latin typeface="Century Gothic" pitchFamily="34" charset="0"/>
            </a:endParaRPr>
          </a:p>
        </p:txBody>
      </p:sp>
      <p:sp>
        <p:nvSpPr>
          <p:cNvPr id="171" name="Rectangle 170"/>
          <p:cNvSpPr/>
          <p:nvPr/>
        </p:nvSpPr>
        <p:spPr>
          <a:xfrm rot="10800000" flipV="1">
            <a:off x="7958945" y="713499"/>
            <a:ext cx="2673051" cy="60074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defRPr/>
            </a:pPr>
            <a:r>
              <a:rPr lang="en-GB" sz="4000" dirty="0">
                <a:solidFill>
                  <a:prstClr val="white">
                    <a:lumMod val="75000"/>
                  </a:prstClr>
                </a:solidFill>
                <a:latin typeface="Century Gothic" pitchFamily="34" charset="0"/>
              </a:rPr>
              <a:t>PLAN</a:t>
            </a:r>
          </a:p>
        </p:txBody>
      </p:sp>
      <p:grpSp>
        <p:nvGrpSpPr>
          <p:cNvPr id="45" name="Groupe 34"/>
          <p:cNvGrpSpPr/>
          <p:nvPr/>
        </p:nvGrpSpPr>
        <p:grpSpPr>
          <a:xfrm>
            <a:off x="1449896" y="1542187"/>
            <a:ext cx="8095919" cy="504058"/>
            <a:chOff x="841108" y="1294356"/>
            <a:chExt cx="8019946" cy="508078"/>
          </a:xfrm>
        </p:grpSpPr>
        <p:sp>
          <p:nvSpPr>
            <p:cNvPr id="48" name="Rectangle 47"/>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9" name="ZoneTexte 48"/>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50" name="ZoneTexte 49"/>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52" name="Rectangle 51"/>
          <p:cNvSpPr/>
          <p:nvPr/>
        </p:nvSpPr>
        <p:spPr>
          <a:xfrm>
            <a:off x="1932675" y="156076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a:t>
            </a:r>
          </a:p>
        </p:txBody>
      </p:sp>
      <p:sp>
        <p:nvSpPr>
          <p:cNvPr id="53" name="Rectangle 52"/>
          <p:cNvSpPr/>
          <p:nvPr/>
        </p:nvSpPr>
        <p:spPr>
          <a:xfrm>
            <a:off x="2607842" y="1645170"/>
            <a:ext cx="1693092" cy="400110"/>
          </a:xfrm>
          <a:prstGeom prst="rect">
            <a:avLst/>
          </a:prstGeom>
        </p:spPr>
        <p:txBody>
          <a:bodyPr wrap="none">
            <a:spAutoFit/>
          </a:bodyPr>
          <a:lstStyle/>
          <a:p>
            <a:r>
              <a:rPr lang="fr-FR" sz="2000" dirty="0">
                <a:solidFill>
                  <a:prstClr val="white"/>
                </a:solidFill>
                <a:latin typeface="Century Gothic" pitchFamily="34" charset="0"/>
              </a:rPr>
              <a:t>Introduction</a:t>
            </a:r>
          </a:p>
        </p:txBody>
      </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89" name="Groupe 34">
            <a:extLst>
              <a:ext uri="{FF2B5EF4-FFF2-40B4-BE49-F238E27FC236}">
                <a16:creationId xmlns:a16="http://schemas.microsoft.com/office/drawing/2014/main" id="{3FB09A6D-EFB4-C199-294A-1BFBC7DA7659}"/>
              </a:ext>
            </a:extLst>
          </p:cNvPr>
          <p:cNvGrpSpPr/>
          <p:nvPr/>
        </p:nvGrpSpPr>
        <p:grpSpPr>
          <a:xfrm>
            <a:off x="1449896" y="2148627"/>
            <a:ext cx="8095919" cy="504058"/>
            <a:chOff x="841108" y="1294356"/>
            <a:chExt cx="8019946" cy="508078"/>
          </a:xfrm>
        </p:grpSpPr>
        <p:sp>
          <p:nvSpPr>
            <p:cNvPr id="90" name="Rectangle 89">
              <a:extLst>
                <a:ext uri="{FF2B5EF4-FFF2-40B4-BE49-F238E27FC236}">
                  <a16:creationId xmlns:a16="http://schemas.microsoft.com/office/drawing/2014/main" id="{E169C16F-6568-2B15-FE54-A3CA2910258D}"/>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91" name="ZoneTexte 90">
              <a:extLst>
                <a:ext uri="{FF2B5EF4-FFF2-40B4-BE49-F238E27FC236}">
                  <a16:creationId xmlns:a16="http://schemas.microsoft.com/office/drawing/2014/main" id="{5EA1D32C-03CD-1610-677B-8BB4FD13AE7A}"/>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92" name="ZoneTexte 91">
              <a:extLst>
                <a:ext uri="{FF2B5EF4-FFF2-40B4-BE49-F238E27FC236}">
                  <a16:creationId xmlns:a16="http://schemas.microsoft.com/office/drawing/2014/main" id="{96FC3234-B41F-C0B3-14B0-4008DE67B553}"/>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93" name="Rectangle 92">
            <a:extLst>
              <a:ext uri="{FF2B5EF4-FFF2-40B4-BE49-F238E27FC236}">
                <a16:creationId xmlns:a16="http://schemas.microsoft.com/office/drawing/2014/main" id="{BFB1EEB9-E339-BD7E-C06B-11FCAEE9AEAD}"/>
              </a:ext>
            </a:extLst>
          </p:cNvPr>
          <p:cNvSpPr/>
          <p:nvPr/>
        </p:nvSpPr>
        <p:spPr>
          <a:xfrm>
            <a:off x="1932675" y="216720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a:t>
            </a:r>
          </a:p>
        </p:txBody>
      </p:sp>
      <p:sp>
        <p:nvSpPr>
          <p:cNvPr id="94" name="Rectangle 93">
            <a:extLst>
              <a:ext uri="{FF2B5EF4-FFF2-40B4-BE49-F238E27FC236}">
                <a16:creationId xmlns:a16="http://schemas.microsoft.com/office/drawing/2014/main" id="{D708B553-13B1-21B3-9224-395F4467C38D}"/>
              </a:ext>
            </a:extLst>
          </p:cNvPr>
          <p:cNvSpPr/>
          <p:nvPr/>
        </p:nvSpPr>
        <p:spPr>
          <a:xfrm>
            <a:off x="2607842" y="2251610"/>
            <a:ext cx="3690434" cy="707886"/>
          </a:xfrm>
          <a:prstGeom prst="rect">
            <a:avLst/>
          </a:prstGeom>
        </p:spPr>
        <p:txBody>
          <a:bodyPr wrap="none">
            <a:spAutoFit/>
          </a:bodyPr>
          <a:lstStyle/>
          <a:p>
            <a:r>
              <a:rPr lang="fr-FR" sz="2000" dirty="0">
                <a:solidFill>
                  <a:prstClr val="white"/>
                </a:solidFill>
                <a:latin typeface="Century Gothic" pitchFamily="34" charset="0"/>
              </a:rPr>
              <a:t>Cadre Générale de l’étude</a:t>
            </a:r>
          </a:p>
          <a:p>
            <a:endParaRPr lang="fr-FR" sz="2000" dirty="0">
              <a:solidFill>
                <a:prstClr val="white"/>
              </a:solidFill>
              <a:latin typeface="Century Gothic" pitchFamily="34" charset="0"/>
            </a:endParaRPr>
          </a:p>
        </p:txBody>
      </p:sp>
      <p:grpSp>
        <p:nvGrpSpPr>
          <p:cNvPr id="95" name="Groupe 34">
            <a:extLst>
              <a:ext uri="{FF2B5EF4-FFF2-40B4-BE49-F238E27FC236}">
                <a16:creationId xmlns:a16="http://schemas.microsoft.com/office/drawing/2014/main" id="{56C2A0DC-CEA2-C31B-A3E1-7FA4D9F5E470}"/>
              </a:ext>
            </a:extLst>
          </p:cNvPr>
          <p:cNvGrpSpPr/>
          <p:nvPr/>
        </p:nvGrpSpPr>
        <p:grpSpPr>
          <a:xfrm>
            <a:off x="1449896" y="2755067"/>
            <a:ext cx="8095919" cy="504058"/>
            <a:chOff x="841108" y="1294356"/>
            <a:chExt cx="8019946" cy="508078"/>
          </a:xfrm>
        </p:grpSpPr>
        <p:sp>
          <p:nvSpPr>
            <p:cNvPr id="96" name="Rectangle 95">
              <a:extLst>
                <a:ext uri="{FF2B5EF4-FFF2-40B4-BE49-F238E27FC236}">
                  <a16:creationId xmlns:a16="http://schemas.microsoft.com/office/drawing/2014/main" id="{546A6450-5666-DB7C-526B-B36090364CB1}"/>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97" name="ZoneTexte 96">
              <a:extLst>
                <a:ext uri="{FF2B5EF4-FFF2-40B4-BE49-F238E27FC236}">
                  <a16:creationId xmlns:a16="http://schemas.microsoft.com/office/drawing/2014/main" id="{FBE216DE-6B4A-ACA5-CC09-BD39B8A87BED}"/>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98" name="ZoneTexte 97">
              <a:extLst>
                <a:ext uri="{FF2B5EF4-FFF2-40B4-BE49-F238E27FC236}">
                  <a16:creationId xmlns:a16="http://schemas.microsoft.com/office/drawing/2014/main" id="{D2D61EDB-42D5-E3CF-DEAA-CBA37B3D91C5}"/>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99" name="Rectangle 98">
            <a:extLst>
              <a:ext uri="{FF2B5EF4-FFF2-40B4-BE49-F238E27FC236}">
                <a16:creationId xmlns:a16="http://schemas.microsoft.com/office/drawing/2014/main" id="{CE454BD2-B815-59EB-A4EB-81585482908B}"/>
              </a:ext>
            </a:extLst>
          </p:cNvPr>
          <p:cNvSpPr/>
          <p:nvPr/>
        </p:nvSpPr>
        <p:spPr>
          <a:xfrm>
            <a:off x="1932675" y="277364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sp>
        <p:nvSpPr>
          <p:cNvPr id="100" name="Rectangle 99">
            <a:extLst>
              <a:ext uri="{FF2B5EF4-FFF2-40B4-BE49-F238E27FC236}">
                <a16:creationId xmlns:a16="http://schemas.microsoft.com/office/drawing/2014/main" id="{CA4E814C-5A93-6D0B-96E7-65A9C78D7BA5}"/>
              </a:ext>
            </a:extLst>
          </p:cNvPr>
          <p:cNvSpPr/>
          <p:nvPr/>
        </p:nvSpPr>
        <p:spPr>
          <a:xfrm>
            <a:off x="2607842" y="2858050"/>
            <a:ext cx="1954381" cy="707886"/>
          </a:xfrm>
          <a:prstGeom prst="rect">
            <a:avLst/>
          </a:prstGeom>
        </p:spPr>
        <p:txBody>
          <a:bodyPr wrap="none">
            <a:spAutoFit/>
          </a:bodyPr>
          <a:lstStyle/>
          <a:p>
            <a:r>
              <a:rPr lang="fr-FR" sz="2000" dirty="0">
                <a:solidFill>
                  <a:prstClr val="white"/>
                </a:solidFill>
                <a:latin typeface="Century Gothic" pitchFamily="34" charset="0"/>
              </a:rPr>
              <a:t>Méthodologie</a:t>
            </a:r>
          </a:p>
          <a:p>
            <a:endParaRPr lang="fr-FR" sz="2000" dirty="0">
              <a:solidFill>
                <a:prstClr val="white"/>
              </a:solidFill>
              <a:latin typeface="Century Gothic" pitchFamily="34" charset="0"/>
            </a:endParaRPr>
          </a:p>
        </p:txBody>
      </p:sp>
      <p:grpSp>
        <p:nvGrpSpPr>
          <p:cNvPr id="101" name="Groupe 34">
            <a:extLst>
              <a:ext uri="{FF2B5EF4-FFF2-40B4-BE49-F238E27FC236}">
                <a16:creationId xmlns:a16="http://schemas.microsoft.com/office/drawing/2014/main" id="{9CB40423-CBBC-BEDA-8D07-5D070462CB63}"/>
              </a:ext>
            </a:extLst>
          </p:cNvPr>
          <p:cNvGrpSpPr/>
          <p:nvPr/>
        </p:nvGrpSpPr>
        <p:grpSpPr>
          <a:xfrm>
            <a:off x="1449896" y="3361507"/>
            <a:ext cx="8095919" cy="504058"/>
            <a:chOff x="841108" y="1294356"/>
            <a:chExt cx="8019946" cy="508078"/>
          </a:xfrm>
        </p:grpSpPr>
        <p:sp>
          <p:nvSpPr>
            <p:cNvPr id="102" name="Rectangle 101">
              <a:extLst>
                <a:ext uri="{FF2B5EF4-FFF2-40B4-BE49-F238E27FC236}">
                  <a16:creationId xmlns:a16="http://schemas.microsoft.com/office/drawing/2014/main" id="{099BD697-94D1-D5F3-F07A-006AD0E73B2B}"/>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3" name="ZoneTexte 102">
              <a:extLst>
                <a:ext uri="{FF2B5EF4-FFF2-40B4-BE49-F238E27FC236}">
                  <a16:creationId xmlns:a16="http://schemas.microsoft.com/office/drawing/2014/main" id="{831D0B11-8864-4DAC-435B-68049AA9C5D6}"/>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04" name="ZoneTexte 103">
              <a:extLst>
                <a:ext uri="{FF2B5EF4-FFF2-40B4-BE49-F238E27FC236}">
                  <a16:creationId xmlns:a16="http://schemas.microsoft.com/office/drawing/2014/main" id="{4521D7FC-9F11-7B69-77B8-64642BE915F7}"/>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05" name="Rectangle 104">
            <a:extLst>
              <a:ext uri="{FF2B5EF4-FFF2-40B4-BE49-F238E27FC236}">
                <a16:creationId xmlns:a16="http://schemas.microsoft.com/office/drawing/2014/main" id="{94FB62E6-3926-43E7-2884-1C914020E893}"/>
              </a:ext>
            </a:extLst>
          </p:cNvPr>
          <p:cNvSpPr/>
          <p:nvPr/>
        </p:nvSpPr>
        <p:spPr>
          <a:xfrm>
            <a:off x="1932675" y="338008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sp>
        <p:nvSpPr>
          <p:cNvPr id="106" name="Rectangle 105">
            <a:extLst>
              <a:ext uri="{FF2B5EF4-FFF2-40B4-BE49-F238E27FC236}">
                <a16:creationId xmlns:a16="http://schemas.microsoft.com/office/drawing/2014/main" id="{1C6D7669-1B48-0780-8242-D257B0B49674}"/>
              </a:ext>
            </a:extLst>
          </p:cNvPr>
          <p:cNvSpPr/>
          <p:nvPr/>
        </p:nvSpPr>
        <p:spPr>
          <a:xfrm>
            <a:off x="2607842" y="3464490"/>
            <a:ext cx="1234633" cy="400110"/>
          </a:xfrm>
          <a:prstGeom prst="rect">
            <a:avLst/>
          </a:prstGeom>
        </p:spPr>
        <p:txBody>
          <a:bodyPr wrap="none">
            <a:spAutoFit/>
          </a:bodyPr>
          <a:lstStyle/>
          <a:p>
            <a:r>
              <a:rPr lang="fr-FR" sz="2000" dirty="0">
                <a:solidFill>
                  <a:prstClr val="white"/>
                </a:solidFill>
                <a:latin typeface="Century Gothic" pitchFamily="34" charset="0"/>
              </a:rPr>
              <a:t>Data set</a:t>
            </a:r>
          </a:p>
        </p:txBody>
      </p:sp>
      <p:grpSp>
        <p:nvGrpSpPr>
          <p:cNvPr id="107" name="Groupe 34">
            <a:extLst>
              <a:ext uri="{FF2B5EF4-FFF2-40B4-BE49-F238E27FC236}">
                <a16:creationId xmlns:a16="http://schemas.microsoft.com/office/drawing/2014/main" id="{B0A6BAB5-5834-4610-DF59-01AEFB610F10}"/>
              </a:ext>
            </a:extLst>
          </p:cNvPr>
          <p:cNvGrpSpPr/>
          <p:nvPr/>
        </p:nvGrpSpPr>
        <p:grpSpPr>
          <a:xfrm>
            <a:off x="1449896" y="3967947"/>
            <a:ext cx="8095919" cy="504058"/>
            <a:chOff x="841108" y="1294356"/>
            <a:chExt cx="8019946" cy="508078"/>
          </a:xfrm>
        </p:grpSpPr>
        <p:sp>
          <p:nvSpPr>
            <p:cNvPr id="108" name="Rectangle 107">
              <a:extLst>
                <a:ext uri="{FF2B5EF4-FFF2-40B4-BE49-F238E27FC236}">
                  <a16:creationId xmlns:a16="http://schemas.microsoft.com/office/drawing/2014/main" id="{CA8BCEAC-E089-2CE6-C1DD-4336D9847F22}"/>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9" name="ZoneTexte 108">
              <a:extLst>
                <a:ext uri="{FF2B5EF4-FFF2-40B4-BE49-F238E27FC236}">
                  <a16:creationId xmlns:a16="http://schemas.microsoft.com/office/drawing/2014/main" id="{9ECC578E-E53E-711F-C1B1-83C15C1E6B98}"/>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10" name="ZoneTexte 109">
              <a:extLst>
                <a:ext uri="{FF2B5EF4-FFF2-40B4-BE49-F238E27FC236}">
                  <a16:creationId xmlns:a16="http://schemas.microsoft.com/office/drawing/2014/main" id="{1887F495-3560-8798-66F8-58A3899FDFC6}"/>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11" name="Rectangle 110">
            <a:extLst>
              <a:ext uri="{FF2B5EF4-FFF2-40B4-BE49-F238E27FC236}">
                <a16:creationId xmlns:a16="http://schemas.microsoft.com/office/drawing/2014/main" id="{D91FA5AF-1053-3D4F-EC08-C174ECC32030}"/>
              </a:ext>
            </a:extLst>
          </p:cNvPr>
          <p:cNvSpPr/>
          <p:nvPr/>
        </p:nvSpPr>
        <p:spPr>
          <a:xfrm>
            <a:off x="1932675" y="398652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sp>
        <p:nvSpPr>
          <p:cNvPr id="112" name="Rectangle 111">
            <a:extLst>
              <a:ext uri="{FF2B5EF4-FFF2-40B4-BE49-F238E27FC236}">
                <a16:creationId xmlns:a16="http://schemas.microsoft.com/office/drawing/2014/main" id="{17671ED5-6F8C-AC73-7DB8-C6FD38188138}"/>
              </a:ext>
            </a:extLst>
          </p:cNvPr>
          <p:cNvSpPr/>
          <p:nvPr/>
        </p:nvSpPr>
        <p:spPr>
          <a:xfrm>
            <a:off x="2607842" y="4070930"/>
            <a:ext cx="3175869" cy="400110"/>
          </a:xfrm>
          <a:prstGeom prst="rect">
            <a:avLst/>
          </a:prstGeom>
        </p:spPr>
        <p:txBody>
          <a:bodyPr wrap="none">
            <a:spAutoFit/>
          </a:bodyPr>
          <a:lstStyle/>
          <a:p>
            <a:r>
              <a:rPr lang="fr-FR" sz="2000" dirty="0">
                <a:solidFill>
                  <a:prstClr val="white"/>
                </a:solidFill>
                <a:latin typeface="Century Gothic" pitchFamily="34" charset="0"/>
              </a:rPr>
              <a:t>construction du modèle</a:t>
            </a:r>
          </a:p>
        </p:txBody>
      </p:sp>
      <p:grpSp>
        <p:nvGrpSpPr>
          <p:cNvPr id="113" name="Groupe 34">
            <a:extLst>
              <a:ext uri="{FF2B5EF4-FFF2-40B4-BE49-F238E27FC236}">
                <a16:creationId xmlns:a16="http://schemas.microsoft.com/office/drawing/2014/main" id="{09D1344A-1096-DBAE-3DA2-5E61D6FC80E7}"/>
              </a:ext>
            </a:extLst>
          </p:cNvPr>
          <p:cNvGrpSpPr/>
          <p:nvPr/>
        </p:nvGrpSpPr>
        <p:grpSpPr>
          <a:xfrm>
            <a:off x="1449896" y="4587682"/>
            <a:ext cx="8095919" cy="504058"/>
            <a:chOff x="841108" y="1294356"/>
            <a:chExt cx="8019946" cy="508078"/>
          </a:xfrm>
        </p:grpSpPr>
        <p:sp>
          <p:nvSpPr>
            <p:cNvPr id="114" name="Rectangle 113">
              <a:extLst>
                <a:ext uri="{FF2B5EF4-FFF2-40B4-BE49-F238E27FC236}">
                  <a16:creationId xmlns:a16="http://schemas.microsoft.com/office/drawing/2014/main" id="{F4980912-1B26-6C46-B308-12DE6591925B}"/>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15" name="ZoneTexte 114">
              <a:extLst>
                <a:ext uri="{FF2B5EF4-FFF2-40B4-BE49-F238E27FC236}">
                  <a16:creationId xmlns:a16="http://schemas.microsoft.com/office/drawing/2014/main" id="{A3F3605F-147D-3205-95F8-F90B6AF658EA}"/>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16" name="ZoneTexte 115">
              <a:extLst>
                <a:ext uri="{FF2B5EF4-FFF2-40B4-BE49-F238E27FC236}">
                  <a16:creationId xmlns:a16="http://schemas.microsoft.com/office/drawing/2014/main" id="{83A94611-EDF3-AA61-F6B0-1423D19B9371}"/>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17" name="Rectangle 116">
            <a:extLst>
              <a:ext uri="{FF2B5EF4-FFF2-40B4-BE49-F238E27FC236}">
                <a16:creationId xmlns:a16="http://schemas.microsoft.com/office/drawing/2014/main" id="{101EE087-878E-C0C6-DD6D-461C652469F2}"/>
              </a:ext>
            </a:extLst>
          </p:cNvPr>
          <p:cNvSpPr/>
          <p:nvPr/>
        </p:nvSpPr>
        <p:spPr>
          <a:xfrm>
            <a:off x="1932675" y="4606264"/>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sp>
        <p:nvSpPr>
          <p:cNvPr id="118" name="Rectangle 117">
            <a:extLst>
              <a:ext uri="{FF2B5EF4-FFF2-40B4-BE49-F238E27FC236}">
                <a16:creationId xmlns:a16="http://schemas.microsoft.com/office/drawing/2014/main" id="{239B5A1F-E682-8CC9-570F-60CF7FF777B1}"/>
              </a:ext>
            </a:extLst>
          </p:cNvPr>
          <p:cNvSpPr/>
          <p:nvPr/>
        </p:nvSpPr>
        <p:spPr>
          <a:xfrm>
            <a:off x="2607842" y="4690665"/>
            <a:ext cx="5179623" cy="400110"/>
          </a:xfrm>
          <a:prstGeom prst="rect">
            <a:avLst/>
          </a:prstGeom>
        </p:spPr>
        <p:txBody>
          <a:bodyPr wrap="none">
            <a:spAutoFit/>
          </a:bodyPr>
          <a:lstStyle/>
          <a:p>
            <a:r>
              <a:rPr lang="fr-FR" sz="2000" dirty="0">
                <a:solidFill>
                  <a:prstClr val="white"/>
                </a:solidFill>
                <a:latin typeface="Century Gothic" pitchFamily="34" charset="0"/>
              </a:rPr>
              <a:t>Recherche et amélioration des modèles</a:t>
            </a:r>
          </a:p>
        </p:txBody>
      </p:sp>
      <p:grpSp>
        <p:nvGrpSpPr>
          <p:cNvPr id="2" name="Groupe 34">
            <a:extLst>
              <a:ext uri="{FF2B5EF4-FFF2-40B4-BE49-F238E27FC236}">
                <a16:creationId xmlns:a16="http://schemas.microsoft.com/office/drawing/2014/main" id="{86A4340B-0FC0-DE2F-7213-81B26E63C6B1}"/>
              </a:ext>
            </a:extLst>
          </p:cNvPr>
          <p:cNvGrpSpPr/>
          <p:nvPr/>
        </p:nvGrpSpPr>
        <p:grpSpPr>
          <a:xfrm>
            <a:off x="1449895" y="5206367"/>
            <a:ext cx="8095919" cy="504058"/>
            <a:chOff x="841108" y="1294356"/>
            <a:chExt cx="8019946" cy="508078"/>
          </a:xfrm>
        </p:grpSpPr>
        <p:sp>
          <p:nvSpPr>
            <p:cNvPr id="3" name="Rectangle 2">
              <a:extLst>
                <a:ext uri="{FF2B5EF4-FFF2-40B4-BE49-F238E27FC236}">
                  <a16:creationId xmlns:a16="http://schemas.microsoft.com/office/drawing/2014/main" id="{E3CE1AE5-8010-C7B6-37DF-FBD9D055400A}"/>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 name="ZoneTexte 114">
              <a:extLst>
                <a:ext uri="{FF2B5EF4-FFF2-40B4-BE49-F238E27FC236}">
                  <a16:creationId xmlns:a16="http://schemas.microsoft.com/office/drawing/2014/main" id="{CF059B7A-9636-4B6F-1CCF-BA4B26E40EB1}"/>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5" name="ZoneTexte 115">
              <a:extLst>
                <a:ext uri="{FF2B5EF4-FFF2-40B4-BE49-F238E27FC236}">
                  <a16:creationId xmlns:a16="http://schemas.microsoft.com/office/drawing/2014/main" id="{A8760AC1-3176-9C7F-74BB-E8C383BE90DE}"/>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6" name="Rectangle 5">
            <a:extLst>
              <a:ext uri="{FF2B5EF4-FFF2-40B4-BE49-F238E27FC236}">
                <a16:creationId xmlns:a16="http://schemas.microsoft.com/office/drawing/2014/main" id="{036D4A93-75D7-D8EC-DB67-8E5E689FEA61}"/>
              </a:ext>
            </a:extLst>
          </p:cNvPr>
          <p:cNvSpPr/>
          <p:nvPr/>
        </p:nvSpPr>
        <p:spPr>
          <a:xfrm>
            <a:off x="1932674" y="5224949"/>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sp>
        <p:nvSpPr>
          <p:cNvPr id="7" name="Rectangle 6">
            <a:extLst>
              <a:ext uri="{FF2B5EF4-FFF2-40B4-BE49-F238E27FC236}">
                <a16:creationId xmlns:a16="http://schemas.microsoft.com/office/drawing/2014/main" id="{5B4F1553-544A-DAA0-E6C7-5057DB6B409D}"/>
              </a:ext>
            </a:extLst>
          </p:cNvPr>
          <p:cNvSpPr/>
          <p:nvPr/>
        </p:nvSpPr>
        <p:spPr>
          <a:xfrm>
            <a:off x="2607841" y="5309350"/>
            <a:ext cx="1082348" cy="400110"/>
          </a:xfrm>
          <a:prstGeom prst="rect">
            <a:avLst/>
          </a:prstGeom>
        </p:spPr>
        <p:txBody>
          <a:bodyPr wrap="none">
            <a:spAutoFit/>
          </a:bodyPr>
          <a:lstStyle/>
          <a:p>
            <a:r>
              <a:rPr lang="fr-FR" sz="2000" dirty="0">
                <a:solidFill>
                  <a:prstClr val="white"/>
                </a:solidFill>
                <a:latin typeface="Century Gothic" pitchFamily="34" charset="0"/>
              </a:rPr>
              <a:t>résultat</a:t>
            </a:r>
          </a:p>
        </p:txBody>
      </p:sp>
      <p:grpSp>
        <p:nvGrpSpPr>
          <p:cNvPr id="8" name="Groupe 34">
            <a:extLst>
              <a:ext uri="{FF2B5EF4-FFF2-40B4-BE49-F238E27FC236}">
                <a16:creationId xmlns:a16="http://schemas.microsoft.com/office/drawing/2014/main" id="{FF3B3A1F-585F-9921-CE09-2BDB71925652}"/>
              </a:ext>
            </a:extLst>
          </p:cNvPr>
          <p:cNvGrpSpPr/>
          <p:nvPr/>
        </p:nvGrpSpPr>
        <p:grpSpPr>
          <a:xfrm>
            <a:off x="1449895" y="5808112"/>
            <a:ext cx="8095919" cy="504058"/>
            <a:chOff x="841108" y="1294356"/>
            <a:chExt cx="8019946" cy="508078"/>
          </a:xfrm>
        </p:grpSpPr>
        <p:sp>
          <p:nvSpPr>
            <p:cNvPr id="9" name="Rectangle 8">
              <a:extLst>
                <a:ext uri="{FF2B5EF4-FFF2-40B4-BE49-F238E27FC236}">
                  <a16:creationId xmlns:a16="http://schemas.microsoft.com/office/drawing/2014/main" id="{46E99835-2F28-3161-6752-487568FF525B}"/>
                </a:ext>
              </a:extLst>
            </p:cNvPr>
            <p:cNvSpPr/>
            <p:nvPr/>
          </p:nvSpPr>
          <p:spPr>
            <a:xfrm rot="16200000" flipV="1">
              <a:off x="5151239" y="-1907381"/>
              <a:ext cx="508077" cy="691155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 name="ZoneTexte 114">
              <a:extLst>
                <a:ext uri="{FF2B5EF4-FFF2-40B4-BE49-F238E27FC236}">
                  <a16:creationId xmlns:a16="http://schemas.microsoft.com/office/drawing/2014/main" id="{7F8F8868-7C91-3F0B-6017-9C1CFC509B55}"/>
                </a:ext>
              </a:extLst>
            </p:cNvPr>
            <p:cNvSpPr txBox="1"/>
            <p:nvPr/>
          </p:nvSpPr>
          <p:spPr>
            <a:xfrm>
              <a:off x="841108" y="1340769"/>
              <a:ext cx="1331640" cy="461665"/>
            </a:xfrm>
            <a:prstGeom prst="rect">
              <a:avLst/>
            </a:prstGeom>
            <a:noFill/>
          </p:spPr>
          <p:txBody>
            <a:bodyPr wrap="square" rtlCol="0">
              <a:spAutoFit/>
            </a:bodyPr>
            <a:lstStyle/>
            <a:p>
              <a:endParaRPr lang="fr-FR" sz="2400" dirty="0">
                <a:solidFill>
                  <a:prstClr val="black"/>
                </a:solidFill>
                <a:latin typeface="Century Gothic" pitchFamily="34" charset="0"/>
              </a:endParaRPr>
            </a:p>
          </p:txBody>
        </p:sp>
        <p:sp>
          <p:nvSpPr>
            <p:cNvPr id="11" name="ZoneTexte 115">
              <a:extLst>
                <a:ext uri="{FF2B5EF4-FFF2-40B4-BE49-F238E27FC236}">
                  <a16:creationId xmlns:a16="http://schemas.microsoft.com/office/drawing/2014/main" id="{DC4D70A6-6196-AA70-F126-87EDFDD914EC}"/>
                </a:ext>
              </a:extLst>
            </p:cNvPr>
            <p:cNvSpPr txBox="1"/>
            <p:nvPr/>
          </p:nvSpPr>
          <p:spPr>
            <a:xfrm>
              <a:off x="6984776" y="1340769"/>
              <a:ext cx="1331640" cy="461665"/>
            </a:xfrm>
            <a:prstGeom prst="rect">
              <a:avLst/>
            </a:prstGeom>
            <a:noFill/>
          </p:spPr>
          <p:txBody>
            <a:bodyPr wrap="square" rtlCol="0">
              <a:spAutoFit/>
            </a:bodyPr>
            <a:lstStyle/>
            <a:p>
              <a:endParaRPr lang="fr-FR" sz="2400" dirty="0">
                <a:solidFill>
                  <a:prstClr val="white"/>
                </a:solidFill>
                <a:latin typeface="Century Gothic" pitchFamily="34" charset="0"/>
              </a:endParaRPr>
            </a:p>
          </p:txBody>
        </p:sp>
      </p:grpSp>
      <p:sp>
        <p:nvSpPr>
          <p:cNvPr id="12" name="Rectangle 11">
            <a:extLst>
              <a:ext uri="{FF2B5EF4-FFF2-40B4-BE49-F238E27FC236}">
                <a16:creationId xmlns:a16="http://schemas.microsoft.com/office/drawing/2014/main" id="{83CC8F18-BED0-7230-D377-B793658BC810}"/>
              </a:ext>
            </a:extLst>
          </p:cNvPr>
          <p:cNvSpPr/>
          <p:nvPr/>
        </p:nvSpPr>
        <p:spPr>
          <a:xfrm>
            <a:off x="1932674" y="5826694"/>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prstClr val="white"/>
                </a:solidFill>
                <a:latin typeface="Century Gothic" pitchFamily="34" charset="0"/>
              </a:rPr>
              <a:t>VIII</a:t>
            </a:r>
            <a:endParaRPr lang="fr-FR" sz="2000" dirty="0">
              <a:solidFill>
                <a:prstClr val="white"/>
              </a:solidFill>
              <a:latin typeface="Century Gothic" pitchFamily="34" charset="0"/>
            </a:endParaRPr>
          </a:p>
        </p:txBody>
      </p:sp>
      <p:sp>
        <p:nvSpPr>
          <p:cNvPr id="13" name="Rectangle 12">
            <a:extLst>
              <a:ext uri="{FF2B5EF4-FFF2-40B4-BE49-F238E27FC236}">
                <a16:creationId xmlns:a16="http://schemas.microsoft.com/office/drawing/2014/main" id="{131E13B6-7BC9-E405-1B56-9B360687D1E9}"/>
              </a:ext>
            </a:extLst>
          </p:cNvPr>
          <p:cNvSpPr/>
          <p:nvPr/>
        </p:nvSpPr>
        <p:spPr>
          <a:xfrm>
            <a:off x="2607841" y="5911095"/>
            <a:ext cx="1568058" cy="707886"/>
          </a:xfrm>
          <a:prstGeom prst="rect">
            <a:avLst/>
          </a:prstGeom>
        </p:spPr>
        <p:txBody>
          <a:bodyPr wrap="none">
            <a:spAutoFit/>
          </a:bodyPr>
          <a:lstStyle/>
          <a:p>
            <a:r>
              <a:rPr lang="fr-FR" sz="2000" dirty="0">
                <a:solidFill>
                  <a:prstClr val="white"/>
                </a:solidFill>
                <a:latin typeface="Century Gothic" pitchFamily="34" charset="0"/>
              </a:rPr>
              <a:t>Conclusion</a:t>
            </a:r>
          </a:p>
          <a:p>
            <a:endParaRPr lang="fr-FR" sz="2000" dirty="0">
              <a:solidFill>
                <a:prstClr val="white"/>
              </a:solidFill>
              <a:latin typeface="Century Gothic" pitchFamily="34" charset="0"/>
            </a:endParaRPr>
          </a:p>
        </p:txBody>
      </p:sp>
    </p:spTree>
    <p:extLst>
      <p:ext uri="{BB962C8B-B14F-4D97-AF65-F5344CB8AC3E}">
        <p14:creationId xmlns:p14="http://schemas.microsoft.com/office/powerpoint/2010/main" val="208387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 calcmode="lin" valueType="num">
                                      <p:cBhvr additive="base">
                                        <p:cTn id="10" dur="1000" fill="hold"/>
                                        <p:tgtEl>
                                          <p:spTgt spid="170"/>
                                        </p:tgtEl>
                                        <p:attrNameLst>
                                          <p:attrName>ppt_x</p:attrName>
                                        </p:attrNameLst>
                                      </p:cBhvr>
                                      <p:tavLst>
                                        <p:tav tm="0">
                                          <p:val>
                                            <p:strVal val="1+#ppt_w/2"/>
                                          </p:val>
                                        </p:tav>
                                        <p:tav tm="100000">
                                          <p:val>
                                            <p:strVal val="#ppt_x"/>
                                          </p:val>
                                        </p:tav>
                                      </p:tavLst>
                                    </p:anim>
                                    <p:anim calcmode="lin" valueType="num">
                                      <p:cBhvr additive="base">
                                        <p:cTn id="11" dur="1000" fill="hold"/>
                                        <p:tgtEl>
                                          <p:spTgt spid="170"/>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stCondLst>
                                    <p:cond delay="0"/>
                                  </p:stCondLst>
                                  <p:childTnLst>
                                    <p:set>
                                      <p:cBhvr>
                                        <p:cTn id="13" dur="1" fill="hold">
                                          <p:stCondLst>
                                            <p:cond delay="0"/>
                                          </p:stCondLst>
                                        </p:cTn>
                                        <p:tgtEl>
                                          <p:spTgt spid="171"/>
                                        </p:tgtEl>
                                        <p:attrNameLst>
                                          <p:attrName>style.visibility</p:attrName>
                                        </p:attrNameLst>
                                      </p:cBhvr>
                                      <p:to>
                                        <p:strVal val="visible"/>
                                      </p:to>
                                    </p:set>
                                    <p:anim calcmode="lin" valueType="num">
                                      <p:cBhvr additive="base">
                                        <p:cTn id="14" dur="1000" fill="hold"/>
                                        <p:tgtEl>
                                          <p:spTgt spid="171"/>
                                        </p:tgtEl>
                                        <p:attrNameLst>
                                          <p:attrName>ppt_x</p:attrName>
                                        </p:attrNameLst>
                                      </p:cBhvr>
                                      <p:tavLst>
                                        <p:tav tm="0">
                                          <p:val>
                                            <p:strVal val="1+#ppt_w/2"/>
                                          </p:val>
                                        </p:tav>
                                        <p:tav tm="100000">
                                          <p:val>
                                            <p:strVal val="#ppt_x"/>
                                          </p:val>
                                        </p:tav>
                                      </p:tavLst>
                                    </p:anim>
                                    <p:anim calcmode="lin" valueType="num">
                                      <p:cBhvr additive="base">
                                        <p:cTn id="15" dur="1000" fill="hold"/>
                                        <p:tgtEl>
                                          <p:spTgt spid="17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1200" fill="hold"/>
                                        <p:tgtEl>
                                          <p:spTgt spid="45"/>
                                        </p:tgtEl>
                                        <p:attrNameLst>
                                          <p:attrName>ppt_x</p:attrName>
                                        </p:attrNameLst>
                                      </p:cBhvr>
                                      <p:tavLst>
                                        <p:tav tm="0">
                                          <p:val>
                                            <p:strVal val="0-#ppt_w/2"/>
                                          </p:val>
                                        </p:tav>
                                        <p:tav tm="100000">
                                          <p:val>
                                            <p:strVal val="#ppt_x"/>
                                          </p:val>
                                        </p:tav>
                                      </p:tavLst>
                                    </p:anim>
                                    <p:anim calcmode="lin" valueType="num">
                                      <p:cBhvr additive="base">
                                        <p:cTn id="19" dur="1200" fill="hold"/>
                                        <p:tgtEl>
                                          <p:spTgt spid="45"/>
                                        </p:tgtEl>
                                        <p:attrNameLst>
                                          <p:attrName>ppt_y</p:attrName>
                                        </p:attrNameLst>
                                      </p:cBhvr>
                                      <p:tavLst>
                                        <p:tav tm="0">
                                          <p:val>
                                            <p:strVal val="#ppt_y"/>
                                          </p:val>
                                        </p:tav>
                                        <p:tav tm="100000">
                                          <p:val>
                                            <p:strVal val="#ppt_y"/>
                                          </p:val>
                                        </p:tav>
                                      </p:tavLst>
                                    </p:anim>
                                  </p:childTnLst>
                                </p:cTn>
                              </p:par>
                              <p:par>
                                <p:cTn id="20" presetID="50" presetClass="entr" presetSubtype="0" decel="10000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1000" fill="hold"/>
                                        <p:tgtEl>
                                          <p:spTgt spid="52"/>
                                        </p:tgtEl>
                                        <p:attrNameLst>
                                          <p:attrName>ppt_w</p:attrName>
                                        </p:attrNameLst>
                                      </p:cBhvr>
                                      <p:tavLst>
                                        <p:tav tm="0">
                                          <p:val>
                                            <p:strVal val="#ppt_w+.3"/>
                                          </p:val>
                                        </p:tav>
                                        <p:tav tm="100000">
                                          <p:val>
                                            <p:strVal val="#ppt_w"/>
                                          </p:val>
                                        </p:tav>
                                      </p:tavLst>
                                    </p:anim>
                                    <p:anim calcmode="lin" valueType="num">
                                      <p:cBhvr>
                                        <p:cTn id="23" dur="1000" fill="hold"/>
                                        <p:tgtEl>
                                          <p:spTgt spid="52"/>
                                        </p:tgtEl>
                                        <p:attrNameLst>
                                          <p:attrName>ppt_h</p:attrName>
                                        </p:attrNameLst>
                                      </p:cBhvr>
                                      <p:tavLst>
                                        <p:tav tm="0">
                                          <p:val>
                                            <p:strVal val="#ppt_h"/>
                                          </p:val>
                                        </p:tav>
                                        <p:tav tm="100000">
                                          <p:val>
                                            <p:strVal val="#ppt_h"/>
                                          </p:val>
                                        </p:tav>
                                      </p:tavLst>
                                    </p:anim>
                                    <p:animEffect transition="in" filter="fade">
                                      <p:cBhvr>
                                        <p:cTn id="24" dur="1000"/>
                                        <p:tgtEl>
                                          <p:spTgt spid="52"/>
                                        </p:tgtEl>
                                      </p:cBhvr>
                                    </p:animEffect>
                                  </p:childTnLst>
                                </p:cTn>
                              </p:par>
                              <p:par>
                                <p:cTn id="25" presetID="2" presetClass="entr" presetSubtype="8"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1200" fill="hold"/>
                                        <p:tgtEl>
                                          <p:spTgt spid="89"/>
                                        </p:tgtEl>
                                        <p:attrNameLst>
                                          <p:attrName>ppt_x</p:attrName>
                                        </p:attrNameLst>
                                      </p:cBhvr>
                                      <p:tavLst>
                                        <p:tav tm="0">
                                          <p:val>
                                            <p:strVal val="0-#ppt_w/2"/>
                                          </p:val>
                                        </p:tav>
                                        <p:tav tm="100000">
                                          <p:val>
                                            <p:strVal val="#ppt_x"/>
                                          </p:val>
                                        </p:tav>
                                      </p:tavLst>
                                    </p:anim>
                                    <p:anim calcmode="lin" valueType="num">
                                      <p:cBhvr additive="base">
                                        <p:cTn id="28" dur="1200" fill="hold"/>
                                        <p:tgtEl>
                                          <p:spTgt spid="89"/>
                                        </p:tgtEl>
                                        <p:attrNameLst>
                                          <p:attrName>ppt_y</p:attrName>
                                        </p:attrNameLst>
                                      </p:cBhvr>
                                      <p:tavLst>
                                        <p:tav tm="0">
                                          <p:val>
                                            <p:strVal val="#ppt_y"/>
                                          </p:val>
                                        </p:tav>
                                        <p:tav tm="100000">
                                          <p:val>
                                            <p:strVal val="#ppt_y"/>
                                          </p:val>
                                        </p:tav>
                                      </p:tavLst>
                                    </p:anim>
                                  </p:childTnLst>
                                </p:cTn>
                              </p:par>
                              <p:par>
                                <p:cTn id="29" presetID="50" presetClass="entr" presetSubtype="0" decel="10000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p:cTn id="31" dur="1000" fill="hold"/>
                                        <p:tgtEl>
                                          <p:spTgt spid="93"/>
                                        </p:tgtEl>
                                        <p:attrNameLst>
                                          <p:attrName>ppt_w</p:attrName>
                                        </p:attrNameLst>
                                      </p:cBhvr>
                                      <p:tavLst>
                                        <p:tav tm="0">
                                          <p:val>
                                            <p:strVal val="#ppt_w+.3"/>
                                          </p:val>
                                        </p:tav>
                                        <p:tav tm="100000">
                                          <p:val>
                                            <p:strVal val="#ppt_w"/>
                                          </p:val>
                                        </p:tav>
                                      </p:tavLst>
                                    </p:anim>
                                    <p:anim calcmode="lin" valueType="num">
                                      <p:cBhvr>
                                        <p:cTn id="32" dur="1000" fill="hold"/>
                                        <p:tgtEl>
                                          <p:spTgt spid="93"/>
                                        </p:tgtEl>
                                        <p:attrNameLst>
                                          <p:attrName>ppt_h</p:attrName>
                                        </p:attrNameLst>
                                      </p:cBhvr>
                                      <p:tavLst>
                                        <p:tav tm="0">
                                          <p:val>
                                            <p:strVal val="#ppt_h"/>
                                          </p:val>
                                        </p:tav>
                                        <p:tav tm="100000">
                                          <p:val>
                                            <p:strVal val="#ppt_h"/>
                                          </p:val>
                                        </p:tav>
                                      </p:tavLst>
                                    </p:anim>
                                    <p:animEffect transition="in" filter="fade">
                                      <p:cBhvr>
                                        <p:cTn id="33" dur="1000"/>
                                        <p:tgtEl>
                                          <p:spTgt spid="93"/>
                                        </p:tgtEl>
                                      </p:cBhvr>
                                    </p:animEffect>
                                  </p:childTnLst>
                                </p:cTn>
                              </p:par>
                              <p:par>
                                <p:cTn id="34" presetID="2" presetClass="entr" presetSubtype="8"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cBhvr additive="base">
                                        <p:cTn id="36" dur="1200" fill="hold"/>
                                        <p:tgtEl>
                                          <p:spTgt spid="95"/>
                                        </p:tgtEl>
                                        <p:attrNameLst>
                                          <p:attrName>ppt_x</p:attrName>
                                        </p:attrNameLst>
                                      </p:cBhvr>
                                      <p:tavLst>
                                        <p:tav tm="0">
                                          <p:val>
                                            <p:strVal val="0-#ppt_w/2"/>
                                          </p:val>
                                        </p:tav>
                                        <p:tav tm="100000">
                                          <p:val>
                                            <p:strVal val="#ppt_x"/>
                                          </p:val>
                                        </p:tav>
                                      </p:tavLst>
                                    </p:anim>
                                    <p:anim calcmode="lin" valueType="num">
                                      <p:cBhvr additive="base">
                                        <p:cTn id="37" dur="1200" fill="hold"/>
                                        <p:tgtEl>
                                          <p:spTgt spid="95"/>
                                        </p:tgtEl>
                                        <p:attrNameLst>
                                          <p:attrName>ppt_y</p:attrName>
                                        </p:attrNameLst>
                                      </p:cBhvr>
                                      <p:tavLst>
                                        <p:tav tm="0">
                                          <p:val>
                                            <p:strVal val="#ppt_y"/>
                                          </p:val>
                                        </p:tav>
                                        <p:tav tm="100000">
                                          <p:val>
                                            <p:strVal val="#ppt_y"/>
                                          </p:val>
                                        </p:tav>
                                      </p:tavLst>
                                    </p:anim>
                                  </p:childTnLst>
                                </p:cTn>
                              </p:par>
                              <p:par>
                                <p:cTn id="38" presetID="50" presetClass="entr" presetSubtype="0" decel="100000" fill="hold" grpId="0" nodeType="withEffect">
                                  <p:stCondLst>
                                    <p:cond delay="0"/>
                                  </p:stCondLst>
                                  <p:childTnLst>
                                    <p:set>
                                      <p:cBhvr>
                                        <p:cTn id="39" dur="1" fill="hold">
                                          <p:stCondLst>
                                            <p:cond delay="0"/>
                                          </p:stCondLst>
                                        </p:cTn>
                                        <p:tgtEl>
                                          <p:spTgt spid="99"/>
                                        </p:tgtEl>
                                        <p:attrNameLst>
                                          <p:attrName>style.visibility</p:attrName>
                                        </p:attrNameLst>
                                      </p:cBhvr>
                                      <p:to>
                                        <p:strVal val="visible"/>
                                      </p:to>
                                    </p:set>
                                    <p:anim calcmode="lin" valueType="num">
                                      <p:cBhvr>
                                        <p:cTn id="40" dur="1000" fill="hold"/>
                                        <p:tgtEl>
                                          <p:spTgt spid="99"/>
                                        </p:tgtEl>
                                        <p:attrNameLst>
                                          <p:attrName>ppt_w</p:attrName>
                                        </p:attrNameLst>
                                      </p:cBhvr>
                                      <p:tavLst>
                                        <p:tav tm="0">
                                          <p:val>
                                            <p:strVal val="#ppt_w+.3"/>
                                          </p:val>
                                        </p:tav>
                                        <p:tav tm="100000">
                                          <p:val>
                                            <p:strVal val="#ppt_w"/>
                                          </p:val>
                                        </p:tav>
                                      </p:tavLst>
                                    </p:anim>
                                    <p:anim calcmode="lin" valueType="num">
                                      <p:cBhvr>
                                        <p:cTn id="41" dur="1000" fill="hold"/>
                                        <p:tgtEl>
                                          <p:spTgt spid="99"/>
                                        </p:tgtEl>
                                        <p:attrNameLst>
                                          <p:attrName>ppt_h</p:attrName>
                                        </p:attrNameLst>
                                      </p:cBhvr>
                                      <p:tavLst>
                                        <p:tav tm="0">
                                          <p:val>
                                            <p:strVal val="#ppt_h"/>
                                          </p:val>
                                        </p:tav>
                                        <p:tav tm="100000">
                                          <p:val>
                                            <p:strVal val="#ppt_h"/>
                                          </p:val>
                                        </p:tav>
                                      </p:tavLst>
                                    </p:anim>
                                    <p:animEffect transition="in" filter="fade">
                                      <p:cBhvr>
                                        <p:cTn id="42" dur="1000"/>
                                        <p:tgtEl>
                                          <p:spTgt spid="99"/>
                                        </p:tgtEl>
                                      </p:cBhvr>
                                    </p:animEffect>
                                  </p:childTnLst>
                                </p:cTn>
                              </p:par>
                              <p:par>
                                <p:cTn id="43" presetID="2" presetClass="entr" presetSubtype="8"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1200" fill="hold"/>
                                        <p:tgtEl>
                                          <p:spTgt spid="101"/>
                                        </p:tgtEl>
                                        <p:attrNameLst>
                                          <p:attrName>ppt_x</p:attrName>
                                        </p:attrNameLst>
                                      </p:cBhvr>
                                      <p:tavLst>
                                        <p:tav tm="0">
                                          <p:val>
                                            <p:strVal val="0-#ppt_w/2"/>
                                          </p:val>
                                        </p:tav>
                                        <p:tav tm="100000">
                                          <p:val>
                                            <p:strVal val="#ppt_x"/>
                                          </p:val>
                                        </p:tav>
                                      </p:tavLst>
                                    </p:anim>
                                    <p:anim calcmode="lin" valueType="num">
                                      <p:cBhvr additive="base">
                                        <p:cTn id="46" dur="1200" fill="hold"/>
                                        <p:tgtEl>
                                          <p:spTgt spid="101"/>
                                        </p:tgtEl>
                                        <p:attrNameLst>
                                          <p:attrName>ppt_y</p:attrName>
                                        </p:attrNameLst>
                                      </p:cBhvr>
                                      <p:tavLst>
                                        <p:tav tm="0">
                                          <p:val>
                                            <p:strVal val="#ppt_y"/>
                                          </p:val>
                                        </p:tav>
                                        <p:tav tm="100000">
                                          <p:val>
                                            <p:strVal val="#ppt_y"/>
                                          </p:val>
                                        </p:tav>
                                      </p:tavLst>
                                    </p:anim>
                                  </p:childTnLst>
                                </p:cTn>
                              </p:par>
                              <p:par>
                                <p:cTn id="47" presetID="50" presetClass="entr" presetSubtype="0" decel="10000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anim calcmode="lin" valueType="num">
                                      <p:cBhvr>
                                        <p:cTn id="49" dur="1000" fill="hold"/>
                                        <p:tgtEl>
                                          <p:spTgt spid="105"/>
                                        </p:tgtEl>
                                        <p:attrNameLst>
                                          <p:attrName>ppt_w</p:attrName>
                                        </p:attrNameLst>
                                      </p:cBhvr>
                                      <p:tavLst>
                                        <p:tav tm="0">
                                          <p:val>
                                            <p:strVal val="#ppt_w+.3"/>
                                          </p:val>
                                        </p:tav>
                                        <p:tav tm="100000">
                                          <p:val>
                                            <p:strVal val="#ppt_w"/>
                                          </p:val>
                                        </p:tav>
                                      </p:tavLst>
                                    </p:anim>
                                    <p:anim calcmode="lin" valueType="num">
                                      <p:cBhvr>
                                        <p:cTn id="50" dur="1000" fill="hold"/>
                                        <p:tgtEl>
                                          <p:spTgt spid="105"/>
                                        </p:tgtEl>
                                        <p:attrNameLst>
                                          <p:attrName>ppt_h</p:attrName>
                                        </p:attrNameLst>
                                      </p:cBhvr>
                                      <p:tavLst>
                                        <p:tav tm="0">
                                          <p:val>
                                            <p:strVal val="#ppt_h"/>
                                          </p:val>
                                        </p:tav>
                                        <p:tav tm="100000">
                                          <p:val>
                                            <p:strVal val="#ppt_h"/>
                                          </p:val>
                                        </p:tav>
                                      </p:tavLst>
                                    </p:anim>
                                    <p:animEffect transition="in" filter="fade">
                                      <p:cBhvr>
                                        <p:cTn id="51" dur="1000"/>
                                        <p:tgtEl>
                                          <p:spTgt spid="105"/>
                                        </p:tgtEl>
                                      </p:cBhvr>
                                    </p:animEffect>
                                  </p:childTnLst>
                                </p:cTn>
                              </p:par>
                              <p:par>
                                <p:cTn id="52" presetID="2" presetClass="entr" presetSubtype="8" fill="hold" nodeType="withEffect">
                                  <p:stCondLst>
                                    <p:cond delay="0"/>
                                  </p:stCondLst>
                                  <p:childTnLst>
                                    <p:set>
                                      <p:cBhvr>
                                        <p:cTn id="53" dur="1" fill="hold">
                                          <p:stCondLst>
                                            <p:cond delay="0"/>
                                          </p:stCondLst>
                                        </p:cTn>
                                        <p:tgtEl>
                                          <p:spTgt spid="107"/>
                                        </p:tgtEl>
                                        <p:attrNameLst>
                                          <p:attrName>style.visibility</p:attrName>
                                        </p:attrNameLst>
                                      </p:cBhvr>
                                      <p:to>
                                        <p:strVal val="visible"/>
                                      </p:to>
                                    </p:set>
                                    <p:anim calcmode="lin" valueType="num">
                                      <p:cBhvr additive="base">
                                        <p:cTn id="54" dur="1200" fill="hold"/>
                                        <p:tgtEl>
                                          <p:spTgt spid="107"/>
                                        </p:tgtEl>
                                        <p:attrNameLst>
                                          <p:attrName>ppt_x</p:attrName>
                                        </p:attrNameLst>
                                      </p:cBhvr>
                                      <p:tavLst>
                                        <p:tav tm="0">
                                          <p:val>
                                            <p:strVal val="0-#ppt_w/2"/>
                                          </p:val>
                                        </p:tav>
                                        <p:tav tm="100000">
                                          <p:val>
                                            <p:strVal val="#ppt_x"/>
                                          </p:val>
                                        </p:tav>
                                      </p:tavLst>
                                    </p:anim>
                                    <p:anim calcmode="lin" valueType="num">
                                      <p:cBhvr additive="base">
                                        <p:cTn id="55" dur="1200" fill="hold"/>
                                        <p:tgtEl>
                                          <p:spTgt spid="107"/>
                                        </p:tgtEl>
                                        <p:attrNameLst>
                                          <p:attrName>ppt_y</p:attrName>
                                        </p:attrNameLst>
                                      </p:cBhvr>
                                      <p:tavLst>
                                        <p:tav tm="0">
                                          <p:val>
                                            <p:strVal val="#ppt_y"/>
                                          </p:val>
                                        </p:tav>
                                        <p:tav tm="100000">
                                          <p:val>
                                            <p:strVal val="#ppt_y"/>
                                          </p:val>
                                        </p:tav>
                                      </p:tavLst>
                                    </p:anim>
                                  </p:childTnLst>
                                </p:cTn>
                              </p:par>
                              <p:par>
                                <p:cTn id="56" presetID="50" presetClass="entr" presetSubtype="0" decel="100000" fill="hold" grpId="0" nodeType="withEffect">
                                  <p:stCondLst>
                                    <p:cond delay="0"/>
                                  </p:stCondLst>
                                  <p:childTnLst>
                                    <p:set>
                                      <p:cBhvr>
                                        <p:cTn id="57" dur="1" fill="hold">
                                          <p:stCondLst>
                                            <p:cond delay="0"/>
                                          </p:stCondLst>
                                        </p:cTn>
                                        <p:tgtEl>
                                          <p:spTgt spid="111"/>
                                        </p:tgtEl>
                                        <p:attrNameLst>
                                          <p:attrName>style.visibility</p:attrName>
                                        </p:attrNameLst>
                                      </p:cBhvr>
                                      <p:to>
                                        <p:strVal val="visible"/>
                                      </p:to>
                                    </p:set>
                                    <p:anim calcmode="lin" valueType="num">
                                      <p:cBhvr>
                                        <p:cTn id="58" dur="1000" fill="hold"/>
                                        <p:tgtEl>
                                          <p:spTgt spid="111"/>
                                        </p:tgtEl>
                                        <p:attrNameLst>
                                          <p:attrName>ppt_w</p:attrName>
                                        </p:attrNameLst>
                                      </p:cBhvr>
                                      <p:tavLst>
                                        <p:tav tm="0">
                                          <p:val>
                                            <p:strVal val="#ppt_w+.3"/>
                                          </p:val>
                                        </p:tav>
                                        <p:tav tm="100000">
                                          <p:val>
                                            <p:strVal val="#ppt_w"/>
                                          </p:val>
                                        </p:tav>
                                      </p:tavLst>
                                    </p:anim>
                                    <p:anim calcmode="lin" valueType="num">
                                      <p:cBhvr>
                                        <p:cTn id="59" dur="1000" fill="hold"/>
                                        <p:tgtEl>
                                          <p:spTgt spid="111"/>
                                        </p:tgtEl>
                                        <p:attrNameLst>
                                          <p:attrName>ppt_h</p:attrName>
                                        </p:attrNameLst>
                                      </p:cBhvr>
                                      <p:tavLst>
                                        <p:tav tm="0">
                                          <p:val>
                                            <p:strVal val="#ppt_h"/>
                                          </p:val>
                                        </p:tav>
                                        <p:tav tm="100000">
                                          <p:val>
                                            <p:strVal val="#ppt_h"/>
                                          </p:val>
                                        </p:tav>
                                      </p:tavLst>
                                    </p:anim>
                                    <p:animEffect transition="in" filter="fade">
                                      <p:cBhvr>
                                        <p:cTn id="60" dur="1000"/>
                                        <p:tgtEl>
                                          <p:spTgt spid="111"/>
                                        </p:tgtEl>
                                      </p:cBhvr>
                                    </p:animEffect>
                                  </p:childTnLst>
                                </p:cTn>
                              </p:par>
                              <p:par>
                                <p:cTn id="61" presetID="2" presetClass="entr" presetSubtype="8"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anim calcmode="lin" valueType="num">
                                      <p:cBhvr additive="base">
                                        <p:cTn id="63" dur="1200" fill="hold"/>
                                        <p:tgtEl>
                                          <p:spTgt spid="113"/>
                                        </p:tgtEl>
                                        <p:attrNameLst>
                                          <p:attrName>ppt_x</p:attrName>
                                        </p:attrNameLst>
                                      </p:cBhvr>
                                      <p:tavLst>
                                        <p:tav tm="0">
                                          <p:val>
                                            <p:strVal val="0-#ppt_w/2"/>
                                          </p:val>
                                        </p:tav>
                                        <p:tav tm="100000">
                                          <p:val>
                                            <p:strVal val="#ppt_x"/>
                                          </p:val>
                                        </p:tav>
                                      </p:tavLst>
                                    </p:anim>
                                    <p:anim calcmode="lin" valueType="num">
                                      <p:cBhvr additive="base">
                                        <p:cTn id="64" dur="1200" fill="hold"/>
                                        <p:tgtEl>
                                          <p:spTgt spid="113"/>
                                        </p:tgtEl>
                                        <p:attrNameLst>
                                          <p:attrName>ppt_y</p:attrName>
                                        </p:attrNameLst>
                                      </p:cBhvr>
                                      <p:tavLst>
                                        <p:tav tm="0">
                                          <p:val>
                                            <p:strVal val="#ppt_y"/>
                                          </p:val>
                                        </p:tav>
                                        <p:tav tm="100000">
                                          <p:val>
                                            <p:strVal val="#ppt_y"/>
                                          </p:val>
                                        </p:tav>
                                      </p:tavLst>
                                    </p:anim>
                                  </p:childTnLst>
                                </p:cTn>
                              </p:par>
                              <p:par>
                                <p:cTn id="65" presetID="50" presetClass="entr" presetSubtype="0" decel="100000" fill="hold" grpId="0" nodeType="with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p:cTn id="67" dur="1000" fill="hold"/>
                                        <p:tgtEl>
                                          <p:spTgt spid="117"/>
                                        </p:tgtEl>
                                        <p:attrNameLst>
                                          <p:attrName>ppt_w</p:attrName>
                                        </p:attrNameLst>
                                      </p:cBhvr>
                                      <p:tavLst>
                                        <p:tav tm="0">
                                          <p:val>
                                            <p:strVal val="#ppt_w+.3"/>
                                          </p:val>
                                        </p:tav>
                                        <p:tav tm="100000">
                                          <p:val>
                                            <p:strVal val="#ppt_w"/>
                                          </p:val>
                                        </p:tav>
                                      </p:tavLst>
                                    </p:anim>
                                    <p:anim calcmode="lin" valueType="num">
                                      <p:cBhvr>
                                        <p:cTn id="68" dur="1000" fill="hold"/>
                                        <p:tgtEl>
                                          <p:spTgt spid="117"/>
                                        </p:tgtEl>
                                        <p:attrNameLst>
                                          <p:attrName>ppt_h</p:attrName>
                                        </p:attrNameLst>
                                      </p:cBhvr>
                                      <p:tavLst>
                                        <p:tav tm="0">
                                          <p:val>
                                            <p:strVal val="#ppt_h"/>
                                          </p:val>
                                        </p:tav>
                                        <p:tav tm="100000">
                                          <p:val>
                                            <p:strVal val="#ppt_h"/>
                                          </p:val>
                                        </p:tav>
                                      </p:tavLst>
                                    </p:anim>
                                    <p:animEffect transition="in" filter="fade">
                                      <p:cBhvr>
                                        <p:cTn id="69" dur="1000"/>
                                        <p:tgtEl>
                                          <p:spTgt spid="117"/>
                                        </p:tgtEl>
                                      </p:cBhvr>
                                    </p:animEffect>
                                  </p:childTnLst>
                                </p:cTn>
                              </p:par>
                              <p:par>
                                <p:cTn id="70" presetID="2" presetClass="entr" presetSubtype="8"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1200" fill="hold"/>
                                        <p:tgtEl>
                                          <p:spTgt spid="2"/>
                                        </p:tgtEl>
                                        <p:attrNameLst>
                                          <p:attrName>ppt_x</p:attrName>
                                        </p:attrNameLst>
                                      </p:cBhvr>
                                      <p:tavLst>
                                        <p:tav tm="0">
                                          <p:val>
                                            <p:strVal val="0-#ppt_w/2"/>
                                          </p:val>
                                        </p:tav>
                                        <p:tav tm="100000">
                                          <p:val>
                                            <p:strVal val="#ppt_x"/>
                                          </p:val>
                                        </p:tav>
                                      </p:tavLst>
                                    </p:anim>
                                    <p:anim calcmode="lin" valueType="num">
                                      <p:cBhvr additive="base">
                                        <p:cTn id="73" dur="1200" fill="hold"/>
                                        <p:tgtEl>
                                          <p:spTgt spid="2"/>
                                        </p:tgtEl>
                                        <p:attrNameLst>
                                          <p:attrName>ppt_y</p:attrName>
                                        </p:attrNameLst>
                                      </p:cBhvr>
                                      <p:tavLst>
                                        <p:tav tm="0">
                                          <p:val>
                                            <p:strVal val="#ppt_y"/>
                                          </p:val>
                                        </p:tav>
                                        <p:tav tm="100000">
                                          <p:val>
                                            <p:strVal val="#ppt_y"/>
                                          </p:val>
                                        </p:tav>
                                      </p:tavLst>
                                    </p:anim>
                                  </p:childTnLst>
                                </p:cTn>
                              </p:par>
                              <p:par>
                                <p:cTn id="74" presetID="50" presetClass="entr" presetSubtype="0" decel="100000" fill="hold" grpId="0" nodeType="withEffect">
                                  <p:stCondLst>
                                    <p:cond delay="0"/>
                                  </p:stCondLst>
                                  <p:childTnLst>
                                    <p:set>
                                      <p:cBhvr>
                                        <p:cTn id="75" dur="1" fill="hold">
                                          <p:stCondLst>
                                            <p:cond delay="0"/>
                                          </p:stCondLst>
                                        </p:cTn>
                                        <p:tgtEl>
                                          <p:spTgt spid="6"/>
                                        </p:tgtEl>
                                        <p:attrNameLst>
                                          <p:attrName>style.visibility</p:attrName>
                                        </p:attrNameLst>
                                      </p:cBhvr>
                                      <p:to>
                                        <p:strVal val="visible"/>
                                      </p:to>
                                    </p:set>
                                    <p:anim calcmode="lin" valueType="num">
                                      <p:cBhvr>
                                        <p:cTn id="76" dur="1000" fill="hold"/>
                                        <p:tgtEl>
                                          <p:spTgt spid="6"/>
                                        </p:tgtEl>
                                        <p:attrNameLst>
                                          <p:attrName>ppt_w</p:attrName>
                                        </p:attrNameLst>
                                      </p:cBhvr>
                                      <p:tavLst>
                                        <p:tav tm="0">
                                          <p:val>
                                            <p:strVal val="#ppt_w+.3"/>
                                          </p:val>
                                        </p:tav>
                                        <p:tav tm="100000">
                                          <p:val>
                                            <p:strVal val="#ppt_w"/>
                                          </p:val>
                                        </p:tav>
                                      </p:tavLst>
                                    </p:anim>
                                    <p:anim calcmode="lin" valueType="num">
                                      <p:cBhvr>
                                        <p:cTn id="77" dur="1000" fill="hold"/>
                                        <p:tgtEl>
                                          <p:spTgt spid="6"/>
                                        </p:tgtEl>
                                        <p:attrNameLst>
                                          <p:attrName>ppt_h</p:attrName>
                                        </p:attrNameLst>
                                      </p:cBhvr>
                                      <p:tavLst>
                                        <p:tav tm="0">
                                          <p:val>
                                            <p:strVal val="#ppt_h"/>
                                          </p:val>
                                        </p:tav>
                                        <p:tav tm="100000">
                                          <p:val>
                                            <p:strVal val="#ppt_h"/>
                                          </p:val>
                                        </p:tav>
                                      </p:tavLst>
                                    </p:anim>
                                    <p:animEffect transition="in" filter="fade">
                                      <p:cBhvr>
                                        <p:cTn id="78" dur="1000"/>
                                        <p:tgtEl>
                                          <p:spTgt spid="6"/>
                                        </p:tgtEl>
                                      </p:cBhvr>
                                    </p:animEffect>
                                  </p:childTnLst>
                                </p:cTn>
                              </p:par>
                              <p:par>
                                <p:cTn id="79" presetID="2" presetClass="entr" presetSubtype="8"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1200" fill="hold"/>
                                        <p:tgtEl>
                                          <p:spTgt spid="8"/>
                                        </p:tgtEl>
                                        <p:attrNameLst>
                                          <p:attrName>ppt_x</p:attrName>
                                        </p:attrNameLst>
                                      </p:cBhvr>
                                      <p:tavLst>
                                        <p:tav tm="0">
                                          <p:val>
                                            <p:strVal val="0-#ppt_w/2"/>
                                          </p:val>
                                        </p:tav>
                                        <p:tav tm="100000">
                                          <p:val>
                                            <p:strVal val="#ppt_x"/>
                                          </p:val>
                                        </p:tav>
                                      </p:tavLst>
                                    </p:anim>
                                    <p:anim calcmode="lin" valueType="num">
                                      <p:cBhvr additive="base">
                                        <p:cTn id="82" dur="1200" fill="hold"/>
                                        <p:tgtEl>
                                          <p:spTgt spid="8"/>
                                        </p:tgtEl>
                                        <p:attrNameLst>
                                          <p:attrName>ppt_y</p:attrName>
                                        </p:attrNameLst>
                                      </p:cBhvr>
                                      <p:tavLst>
                                        <p:tav tm="0">
                                          <p:val>
                                            <p:strVal val="#ppt_y"/>
                                          </p:val>
                                        </p:tav>
                                        <p:tav tm="100000">
                                          <p:val>
                                            <p:strVal val="#ppt_y"/>
                                          </p:val>
                                        </p:tav>
                                      </p:tavLst>
                                    </p:anim>
                                  </p:childTnLst>
                                </p:cTn>
                              </p:par>
                              <p:par>
                                <p:cTn id="83" presetID="50" presetClass="entr" presetSubtype="0" decel="10000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1000" fill="hold"/>
                                        <p:tgtEl>
                                          <p:spTgt spid="12"/>
                                        </p:tgtEl>
                                        <p:attrNameLst>
                                          <p:attrName>ppt_w</p:attrName>
                                        </p:attrNameLst>
                                      </p:cBhvr>
                                      <p:tavLst>
                                        <p:tav tm="0">
                                          <p:val>
                                            <p:strVal val="#ppt_w+.3"/>
                                          </p:val>
                                        </p:tav>
                                        <p:tav tm="100000">
                                          <p:val>
                                            <p:strVal val="#ppt_w"/>
                                          </p:val>
                                        </p:tav>
                                      </p:tavLst>
                                    </p:anim>
                                    <p:anim calcmode="lin" valueType="num">
                                      <p:cBhvr>
                                        <p:cTn id="86" dur="1000" fill="hold"/>
                                        <p:tgtEl>
                                          <p:spTgt spid="12"/>
                                        </p:tgtEl>
                                        <p:attrNameLst>
                                          <p:attrName>ppt_h</p:attrName>
                                        </p:attrNameLst>
                                      </p:cBhvr>
                                      <p:tavLst>
                                        <p:tav tm="0">
                                          <p:val>
                                            <p:strVal val="#ppt_h"/>
                                          </p:val>
                                        </p:tav>
                                        <p:tav tm="100000">
                                          <p:val>
                                            <p:strVal val="#ppt_h"/>
                                          </p:val>
                                        </p:tav>
                                      </p:tavLst>
                                    </p:anim>
                                    <p:animEffect transition="in" filter="fade">
                                      <p:cBhvr>
                                        <p:cTn id="8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p:bldP spid="52" grpId="0" animBg="1"/>
      <p:bldP spid="55" grpId="0" animBg="1"/>
      <p:bldP spid="93" grpId="0" animBg="1"/>
      <p:bldP spid="99" grpId="0" animBg="1"/>
      <p:bldP spid="105" grpId="0" animBg="1"/>
      <p:bldP spid="111" grpId="0" animBg="1"/>
      <p:bldP spid="117" grpId="0" animBg="1"/>
      <p:bldP spid="6"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20</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20</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1341787270"/>
              </p:ext>
            </p:extLst>
          </p:nvPr>
        </p:nvGraphicFramePr>
        <p:xfrm>
          <a:off x="1524000" y="1014408"/>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266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21</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21</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1412549135"/>
              </p:ext>
            </p:extLst>
          </p:nvPr>
        </p:nvGraphicFramePr>
        <p:xfrm>
          <a:off x="1524000" y="1014408"/>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2">
            <a:extLst>
              <a:ext uri="{FF2B5EF4-FFF2-40B4-BE49-F238E27FC236}">
                <a16:creationId xmlns:a16="http://schemas.microsoft.com/office/drawing/2014/main" id="{593E82C5-639B-400F-B371-51B61D8DF3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5293" y="7840557"/>
            <a:ext cx="5068471" cy="448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67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2102710213"/>
              </p:ext>
            </p:extLst>
          </p:nvPr>
        </p:nvGraphicFramePr>
        <p:xfrm>
          <a:off x="1585551" y="-1217924"/>
          <a:ext cx="9107996" cy="9385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22" name="Picture 2">
            <a:extLst>
              <a:ext uri="{FF2B5EF4-FFF2-40B4-BE49-F238E27FC236}">
                <a16:creationId xmlns:a16="http://schemas.microsoft.com/office/drawing/2014/main" id="{78899A6D-0577-EA29-6512-783A697BC9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5760" y="1607531"/>
            <a:ext cx="5068471" cy="4485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DB5078A-BFCF-CBEA-C7C9-8655FDDA3033}"/>
              </a:ext>
            </a:extLst>
          </p:cNvPr>
          <p:cNvSpPr/>
          <p:nvPr/>
        </p:nvSpPr>
        <p:spPr>
          <a:xfrm>
            <a:off x="3525760" y="1809749"/>
            <a:ext cx="5068470" cy="167980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3834852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nvGraphicFramePr>
        <p:xfrm>
          <a:off x="1524000" y="1014408"/>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2">
            <a:extLst>
              <a:ext uri="{FF2B5EF4-FFF2-40B4-BE49-F238E27FC236}">
                <a16:creationId xmlns:a16="http://schemas.microsoft.com/office/drawing/2014/main" id="{593E82C5-639B-400F-B371-51B61D8DF3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5293" y="7840557"/>
            <a:ext cx="5068471" cy="448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482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2473140865"/>
              </p:ext>
            </p:extLst>
          </p:nvPr>
        </p:nvGraphicFramePr>
        <p:xfrm>
          <a:off x="1524000" y="1014408"/>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442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25</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25</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3654994338"/>
              </p:ext>
            </p:extLst>
          </p:nvPr>
        </p:nvGraphicFramePr>
        <p:xfrm>
          <a:off x="-6648450" y="1993193"/>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Arrow: Right 3">
            <a:extLst>
              <a:ext uri="{FF2B5EF4-FFF2-40B4-BE49-F238E27FC236}">
                <a16:creationId xmlns:a16="http://schemas.microsoft.com/office/drawing/2014/main" id="{821D48AE-0C33-309F-3116-10838649832D}"/>
              </a:ext>
            </a:extLst>
          </p:cNvPr>
          <p:cNvSpPr/>
          <p:nvPr/>
        </p:nvSpPr>
        <p:spPr>
          <a:xfrm>
            <a:off x="2721231" y="3105467"/>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Rounded Corners 4">
            <a:extLst>
              <a:ext uri="{FF2B5EF4-FFF2-40B4-BE49-F238E27FC236}">
                <a16:creationId xmlns:a16="http://schemas.microsoft.com/office/drawing/2014/main" id="{90EA80AC-17CB-23A4-C950-F98A76AB8AB8}"/>
              </a:ext>
            </a:extLst>
          </p:cNvPr>
          <p:cNvSpPr/>
          <p:nvPr/>
        </p:nvSpPr>
        <p:spPr>
          <a:xfrm>
            <a:off x="3442010" y="2985039"/>
            <a:ext cx="3329663" cy="8879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fine tuning</a:t>
            </a:r>
          </a:p>
        </p:txBody>
      </p:sp>
      <p:sp>
        <p:nvSpPr>
          <p:cNvPr id="9" name="Arrow: Right 8">
            <a:extLst>
              <a:ext uri="{FF2B5EF4-FFF2-40B4-BE49-F238E27FC236}">
                <a16:creationId xmlns:a16="http://schemas.microsoft.com/office/drawing/2014/main" id="{E69D0458-C6C6-660B-97F9-A9ACC567262C}"/>
              </a:ext>
            </a:extLst>
          </p:cNvPr>
          <p:cNvSpPr/>
          <p:nvPr/>
        </p:nvSpPr>
        <p:spPr>
          <a:xfrm>
            <a:off x="6997354" y="3140597"/>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Rounded Corners 9">
            <a:extLst>
              <a:ext uri="{FF2B5EF4-FFF2-40B4-BE49-F238E27FC236}">
                <a16:creationId xmlns:a16="http://schemas.microsoft.com/office/drawing/2014/main" id="{8F8E9AC9-8A3F-BFD2-2F0B-A3E9052E93B7}"/>
              </a:ext>
            </a:extLst>
          </p:cNvPr>
          <p:cNvSpPr/>
          <p:nvPr/>
        </p:nvSpPr>
        <p:spPr>
          <a:xfrm>
            <a:off x="7683154" y="2815008"/>
            <a:ext cx="3329663" cy="1227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Best </a:t>
            </a:r>
            <a:r>
              <a:rPr lang="fr-FR" sz="2800" dirty="0" err="1"/>
              <a:t>AGBoost</a:t>
            </a:r>
            <a:endParaRPr lang="fr-FR" sz="2800" dirty="0"/>
          </a:p>
        </p:txBody>
      </p:sp>
      <p:sp>
        <p:nvSpPr>
          <p:cNvPr id="11" name="Star: 5 Points 10">
            <a:extLst>
              <a:ext uri="{FF2B5EF4-FFF2-40B4-BE49-F238E27FC236}">
                <a16:creationId xmlns:a16="http://schemas.microsoft.com/office/drawing/2014/main" id="{76F51969-18BD-B506-3B1A-ACF905A787A9}"/>
              </a:ext>
            </a:extLst>
          </p:cNvPr>
          <p:cNvSpPr/>
          <p:nvPr/>
        </p:nvSpPr>
        <p:spPr>
          <a:xfrm>
            <a:off x="10631996" y="2404837"/>
            <a:ext cx="750051" cy="66834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C575C50F-7B98-283F-897E-4283870CD9C6}"/>
              </a:ext>
            </a:extLst>
          </p:cNvPr>
          <p:cNvPicPr>
            <a:picLocks noChangeAspect="1"/>
          </p:cNvPicPr>
          <p:nvPr/>
        </p:nvPicPr>
        <p:blipFill rotWithShape="1">
          <a:blip r:embed="rId9"/>
          <a:srcRect l="42608" t="2717" r="1104" b="7436"/>
          <a:stretch/>
        </p:blipFill>
        <p:spPr>
          <a:xfrm>
            <a:off x="3178142" y="7554807"/>
            <a:ext cx="5403666" cy="4851750"/>
          </a:xfrm>
          <a:prstGeom prst="rect">
            <a:avLst/>
          </a:prstGeom>
        </p:spPr>
      </p:pic>
    </p:spTree>
    <p:extLst>
      <p:ext uri="{BB962C8B-B14F-4D97-AF65-F5344CB8AC3E}">
        <p14:creationId xmlns:p14="http://schemas.microsoft.com/office/powerpoint/2010/main" val="292205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26</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26</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extLst>
              <p:ext uri="{D42A27DB-BD31-4B8C-83A1-F6EECF244321}">
                <p14:modId xmlns:p14="http://schemas.microsoft.com/office/powerpoint/2010/main" val="3716755591"/>
              </p:ext>
            </p:extLst>
          </p:nvPr>
        </p:nvGraphicFramePr>
        <p:xfrm>
          <a:off x="-10294416" y="1993193"/>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Arrow: Right 3">
            <a:extLst>
              <a:ext uri="{FF2B5EF4-FFF2-40B4-BE49-F238E27FC236}">
                <a16:creationId xmlns:a16="http://schemas.microsoft.com/office/drawing/2014/main" id="{821D48AE-0C33-309F-3116-10838649832D}"/>
              </a:ext>
            </a:extLst>
          </p:cNvPr>
          <p:cNvSpPr/>
          <p:nvPr/>
        </p:nvSpPr>
        <p:spPr>
          <a:xfrm>
            <a:off x="-924735" y="3105467"/>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Rounded Corners 4">
            <a:extLst>
              <a:ext uri="{FF2B5EF4-FFF2-40B4-BE49-F238E27FC236}">
                <a16:creationId xmlns:a16="http://schemas.microsoft.com/office/drawing/2014/main" id="{90EA80AC-17CB-23A4-C950-F98A76AB8AB8}"/>
              </a:ext>
            </a:extLst>
          </p:cNvPr>
          <p:cNvSpPr/>
          <p:nvPr/>
        </p:nvSpPr>
        <p:spPr>
          <a:xfrm>
            <a:off x="1481780" y="680160"/>
            <a:ext cx="8722804" cy="7384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fine tuning</a:t>
            </a:r>
          </a:p>
        </p:txBody>
      </p:sp>
      <p:sp>
        <p:nvSpPr>
          <p:cNvPr id="9" name="Arrow: Right 8">
            <a:extLst>
              <a:ext uri="{FF2B5EF4-FFF2-40B4-BE49-F238E27FC236}">
                <a16:creationId xmlns:a16="http://schemas.microsoft.com/office/drawing/2014/main" id="{E69D0458-C6C6-660B-97F9-A9ACC567262C}"/>
              </a:ext>
            </a:extLst>
          </p:cNvPr>
          <p:cNvSpPr/>
          <p:nvPr/>
        </p:nvSpPr>
        <p:spPr>
          <a:xfrm>
            <a:off x="12426604" y="3140598"/>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Rounded Corners 9">
            <a:extLst>
              <a:ext uri="{FF2B5EF4-FFF2-40B4-BE49-F238E27FC236}">
                <a16:creationId xmlns:a16="http://schemas.microsoft.com/office/drawing/2014/main" id="{8F8E9AC9-8A3F-BFD2-2F0B-A3E9052E93B7}"/>
              </a:ext>
            </a:extLst>
          </p:cNvPr>
          <p:cNvSpPr/>
          <p:nvPr/>
        </p:nvSpPr>
        <p:spPr>
          <a:xfrm>
            <a:off x="13112404" y="2815009"/>
            <a:ext cx="3329663" cy="1227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Best </a:t>
            </a:r>
            <a:r>
              <a:rPr lang="fr-FR" sz="2800" dirty="0" err="1"/>
              <a:t>AGBoost</a:t>
            </a:r>
            <a:endParaRPr lang="fr-FR" sz="2800" dirty="0"/>
          </a:p>
        </p:txBody>
      </p:sp>
      <p:sp>
        <p:nvSpPr>
          <p:cNvPr id="11" name="Star: 5 Points 10">
            <a:extLst>
              <a:ext uri="{FF2B5EF4-FFF2-40B4-BE49-F238E27FC236}">
                <a16:creationId xmlns:a16="http://schemas.microsoft.com/office/drawing/2014/main" id="{76F51969-18BD-B506-3B1A-ACF905A787A9}"/>
              </a:ext>
            </a:extLst>
          </p:cNvPr>
          <p:cNvSpPr/>
          <p:nvPr/>
        </p:nvSpPr>
        <p:spPr>
          <a:xfrm>
            <a:off x="16061246" y="2404838"/>
            <a:ext cx="750051" cy="66834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88877ADF-CD1E-08F4-4FEE-9E89EDEACC57}"/>
              </a:ext>
            </a:extLst>
          </p:cNvPr>
          <p:cNvPicPr>
            <a:picLocks noChangeAspect="1"/>
          </p:cNvPicPr>
          <p:nvPr/>
        </p:nvPicPr>
        <p:blipFill rotWithShape="1">
          <a:blip r:embed="rId9"/>
          <a:srcRect l="42608" t="2717" r="1104" b="7436"/>
          <a:stretch/>
        </p:blipFill>
        <p:spPr>
          <a:xfrm>
            <a:off x="3617736" y="1523270"/>
            <a:ext cx="5403666" cy="4851750"/>
          </a:xfrm>
          <a:prstGeom prst="rect">
            <a:avLst/>
          </a:prstGeom>
        </p:spPr>
      </p:pic>
    </p:spTree>
    <p:extLst>
      <p:ext uri="{BB962C8B-B14F-4D97-AF65-F5344CB8AC3E}">
        <p14:creationId xmlns:p14="http://schemas.microsoft.com/office/powerpoint/2010/main" val="285311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27</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27</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99694" y="892967"/>
            <a:ext cx="6836388" cy="504056"/>
            <a:chOff x="1807164" y="2132199"/>
            <a:chExt cx="4055974"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1807164" y="2182164"/>
              <a:ext cx="3347264" cy="188748"/>
            </a:xfrm>
            <a:prstGeom prst="rect">
              <a:avLst/>
            </a:prstGeom>
          </p:spPr>
          <p:txBody>
            <a:bodyPr wrap="square">
              <a:spAutoFit/>
            </a:bodyPr>
            <a:lstStyle/>
            <a:p>
              <a:pPr algn="ctr"/>
              <a:r>
                <a:rPr lang="fr-FR" sz="1600" dirty="0">
                  <a:solidFill>
                    <a:schemeClr val="bg1"/>
                  </a:solidFill>
                </a:rPr>
                <a:t>construction du modèle</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graphicFrame>
        <p:nvGraphicFramePr>
          <p:cNvPr id="7" name="Diagram 6">
            <a:extLst>
              <a:ext uri="{FF2B5EF4-FFF2-40B4-BE49-F238E27FC236}">
                <a16:creationId xmlns:a16="http://schemas.microsoft.com/office/drawing/2014/main" id="{91A7EBDE-038B-BB9E-5910-283976A7984A}"/>
              </a:ext>
            </a:extLst>
          </p:cNvPr>
          <p:cNvGraphicFramePr/>
          <p:nvPr/>
        </p:nvGraphicFramePr>
        <p:xfrm>
          <a:off x="-6648450" y="1993193"/>
          <a:ext cx="9144000" cy="2871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Arrow: Right 3">
            <a:extLst>
              <a:ext uri="{FF2B5EF4-FFF2-40B4-BE49-F238E27FC236}">
                <a16:creationId xmlns:a16="http://schemas.microsoft.com/office/drawing/2014/main" id="{821D48AE-0C33-309F-3116-10838649832D}"/>
              </a:ext>
            </a:extLst>
          </p:cNvPr>
          <p:cNvSpPr/>
          <p:nvPr/>
        </p:nvSpPr>
        <p:spPr>
          <a:xfrm>
            <a:off x="2721231" y="3105467"/>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Rounded Corners 4">
            <a:extLst>
              <a:ext uri="{FF2B5EF4-FFF2-40B4-BE49-F238E27FC236}">
                <a16:creationId xmlns:a16="http://schemas.microsoft.com/office/drawing/2014/main" id="{90EA80AC-17CB-23A4-C950-F98A76AB8AB8}"/>
              </a:ext>
            </a:extLst>
          </p:cNvPr>
          <p:cNvSpPr/>
          <p:nvPr/>
        </p:nvSpPr>
        <p:spPr>
          <a:xfrm>
            <a:off x="3442010" y="2985039"/>
            <a:ext cx="3329663" cy="8879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fine tuning</a:t>
            </a:r>
          </a:p>
        </p:txBody>
      </p:sp>
      <p:sp>
        <p:nvSpPr>
          <p:cNvPr id="9" name="Arrow: Right 8">
            <a:extLst>
              <a:ext uri="{FF2B5EF4-FFF2-40B4-BE49-F238E27FC236}">
                <a16:creationId xmlns:a16="http://schemas.microsoft.com/office/drawing/2014/main" id="{E69D0458-C6C6-660B-97F9-A9ACC567262C}"/>
              </a:ext>
            </a:extLst>
          </p:cNvPr>
          <p:cNvSpPr/>
          <p:nvPr/>
        </p:nvSpPr>
        <p:spPr>
          <a:xfrm>
            <a:off x="6997354" y="3140597"/>
            <a:ext cx="460119" cy="647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Rounded Corners 9">
            <a:extLst>
              <a:ext uri="{FF2B5EF4-FFF2-40B4-BE49-F238E27FC236}">
                <a16:creationId xmlns:a16="http://schemas.microsoft.com/office/drawing/2014/main" id="{8F8E9AC9-8A3F-BFD2-2F0B-A3E9052E93B7}"/>
              </a:ext>
            </a:extLst>
          </p:cNvPr>
          <p:cNvSpPr/>
          <p:nvPr/>
        </p:nvSpPr>
        <p:spPr>
          <a:xfrm>
            <a:off x="7683154" y="2815008"/>
            <a:ext cx="3329663" cy="1227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dirty="0"/>
              <a:t>Best </a:t>
            </a:r>
            <a:r>
              <a:rPr lang="fr-FR" sz="2800" dirty="0" err="1"/>
              <a:t>AGBoost</a:t>
            </a:r>
            <a:endParaRPr lang="fr-FR" sz="2800" dirty="0"/>
          </a:p>
        </p:txBody>
      </p:sp>
      <p:sp>
        <p:nvSpPr>
          <p:cNvPr id="11" name="Star: 5 Points 10">
            <a:extLst>
              <a:ext uri="{FF2B5EF4-FFF2-40B4-BE49-F238E27FC236}">
                <a16:creationId xmlns:a16="http://schemas.microsoft.com/office/drawing/2014/main" id="{76F51969-18BD-B506-3B1A-ACF905A787A9}"/>
              </a:ext>
            </a:extLst>
          </p:cNvPr>
          <p:cNvSpPr/>
          <p:nvPr/>
        </p:nvSpPr>
        <p:spPr>
          <a:xfrm>
            <a:off x="10631996" y="2404837"/>
            <a:ext cx="750051" cy="668340"/>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C575C50F-7B98-283F-897E-4283870CD9C6}"/>
              </a:ext>
            </a:extLst>
          </p:cNvPr>
          <p:cNvPicPr>
            <a:picLocks noChangeAspect="1"/>
          </p:cNvPicPr>
          <p:nvPr/>
        </p:nvPicPr>
        <p:blipFill rotWithShape="1">
          <a:blip r:embed="rId9"/>
          <a:srcRect l="42608" t="2717" r="1104" b="7436"/>
          <a:stretch/>
        </p:blipFill>
        <p:spPr>
          <a:xfrm>
            <a:off x="3178142" y="7554807"/>
            <a:ext cx="5403666" cy="4851750"/>
          </a:xfrm>
          <a:prstGeom prst="rect">
            <a:avLst/>
          </a:prstGeom>
        </p:spPr>
      </p:pic>
    </p:spTree>
    <p:extLst>
      <p:ext uri="{BB962C8B-B14F-4D97-AF65-F5344CB8AC3E}">
        <p14:creationId xmlns:p14="http://schemas.microsoft.com/office/powerpoint/2010/main" val="75257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28</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28</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2946629" y="2416674"/>
            <a:ext cx="5866694" cy="1299078"/>
            <a:chOff x="2525080" y="2132199"/>
            <a:chExt cx="3347264"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525080" y="2156195"/>
              <a:ext cx="3347264" cy="233025"/>
            </a:xfrm>
            <a:prstGeom prst="rect">
              <a:avLst/>
            </a:prstGeom>
          </p:spPr>
          <p:txBody>
            <a:bodyPr wrap="square">
              <a:spAutoFit/>
            </a:bodyPr>
            <a:lstStyle/>
            <a:p>
              <a:pPr algn="ctr"/>
              <a:r>
                <a:rPr lang="fr-FR" sz="3200" dirty="0">
                  <a:solidFill>
                    <a:schemeClr val="bg1"/>
                  </a:solidFill>
                </a:rPr>
                <a:t>Recherche et amélioration des modèles</a:t>
              </a:r>
              <a:endParaRPr lang="fr-FR" sz="32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87003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29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29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3710335" y="1639044"/>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386530" y="2904486"/>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319569" y="2952201"/>
            <a:ext cx="4201054" cy="2266640"/>
          </a:xfrm>
          <a:prstGeom prst="rect">
            <a:avLst/>
          </a:prstGeom>
        </p:spPr>
      </p:pic>
    </p:spTree>
    <p:extLst>
      <p:ext uri="{BB962C8B-B14F-4D97-AF65-F5344CB8AC3E}">
        <p14:creationId xmlns:p14="http://schemas.microsoft.com/office/powerpoint/2010/main" val="288803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503631" y="2353179"/>
            <a:ext cx="3112729" cy="1299078"/>
            <a:chOff x="2606889" y="2132200"/>
            <a:chExt cx="1775979" cy="281018"/>
          </a:xfrm>
        </p:grpSpPr>
        <p:sp>
          <p:nvSpPr>
            <p:cNvPr id="48" name="Rectangle 47"/>
            <p:cNvSpPr/>
            <p:nvPr/>
          </p:nvSpPr>
          <p:spPr>
            <a:xfrm rot="16200000" flipV="1">
              <a:off x="3312926" y="1426163"/>
              <a:ext cx="281018" cy="1693091"/>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1693092" cy="118200"/>
            </a:xfrm>
            <a:prstGeom prst="rect">
              <a:avLst/>
            </a:prstGeom>
          </p:spPr>
          <p:txBody>
            <a:bodyPr wrap="square">
              <a:spAutoFit/>
            </a:bodyPr>
            <a:lstStyle/>
            <a:p>
              <a:r>
                <a:rPr lang="fr-FR" sz="3200" dirty="0">
                  <a:solidFill>
                    <a:prstClr val="white"/>
                  </a:solidFill>
                  <a:latin typeface="Century Gothic" pitchFamily="34" charset="0"/>
                </a:rPr>
                <a:t>Introduction</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Tree>
    <p:extLst>
      <p:ext uri="{BB962C8B-B14F-4D97-AF65-F5344CB8AC3E}">
        <p14:creationId xmlns:p14="http://schemas.microsoft.com/office/powerpoint/2010/main" val="82723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30</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30</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3710335" y="1639044"/>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4" name="Picture 3">
            <a:extLst>
              <a:ext uri="{FF2B5EF4-FFF2-40B4-BE49-F238E27FC236}">
                <a16:creationId xmlns:a16="http://schemas.microsoft.com/office/drawing/2014/main" id="{AD102E19-4F98-93A2-659F-E52FF45BB7FF}"/>
              </a:ext>
            </a:extLst>
          </p:cNvPr>
          <p:cNvPicPr>
            <a:picLocks noChangeAspect="1"/>
          </p:cNvPicPr>
          <p:nvPr/>
        </p:nvPicPr>
        <p:blipFill>
          <a:blip r:embed="rId7"/>
          <a:stretch>
            <a:fillRect/>
          </a:stretch>
        </p:blipFill>
        <p:spPr>
          <a:xfrm>
            <a:off x="2059004" y="2534106"/>
            <a:ext cx="7678222" cy="1486107"/>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8"/>
          <a:stretch>
            <a:fillRect/>
          </a:stretch>
        </p:blipFill>
        <p:spPr>
          <a:xfrm>
            <a:off x="2059004" y="4026434"/>
            <a:ext cx="7465996" cy="1846537"/>
          </a:xfrm>
          <a:prstGeom prst="rect">
            <a:avLst/>
          </a:prstGeom>
        </p:spPr>
      </p:pic>
    </p:spTree>
    <p:extLst>
      <p:ext uri="{BB962C8B-B14F-4D97-AF65-F5344CB8AC3E}">
        <p14:creationId xmlns:p14="http://schemas.microsoft.com/office/powerpoint/2010/main" val="2348361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31</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31</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3710335" y="1639044"/>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452944" y="2389536"/>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299665" y="4032778"/>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389728" y="5074976"/>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6095999" y="3887810"/>
            <a:ext cx="5986040" cy="1117725"/>
          </a:xfrm>
          <a:prstGeom prst="rect">
            <a:avLst/>
          </a:prstGeom>
        </p:spPr>
      </p:pic>
    </p:spTree>
    <p:extLst>
      <p:ext uri="{BB962C8B-B14F-4D97-AF65-F5344CB8AC3E}">
        <p14:creationId xmlns:p14="http://schemas.microsoft.com/office/powerpoint/2010/main" val="377199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4" name="Picture 3">
            <a:extLst>
              <a:ext uri="{FF2B5EF4-FFF2-40B4-BE49-F238E27FC236}">
                <a16:creationId xmlns:a16="http://schemas.microsoft.com/office/drawing/2014/main" id="{94FAC3B3-C6D6-D2A4-75A5-EBE303427E1B}"/>
              </a:ext>
            </a:extLst>
          </p:cNvPr>
          <p:cNvPicPr>
            <a:picLocks noChangeAspect="1"/>
          </p:cNvPicPr>
          <p:nvPr/>
        </p:nvPicPr>
        <p:blipFill>
          <a:blip r:embed="rId11"/>
          <a:stretch>
            <a:fillRect/>
          </a:stretch>
        </p:blipFill>
        <p:spPr>
          <a:xfrm>
            <a:off x="3604865" y="2875896"/>
            <a:ext cx="4982270" cy="1419423"/>
          </a:xfrm>
          <a:prstGeom prst="rect">
            <a:avLst/>
          </a:prstGeom>
        </p:spPr>
      </p:pic>
    </p:spTree>
    <p:extLst>
      <p:ext uri="{BB962C8B-B14F-4D97-AF65-F5344CB8AC3E}">
        <p14:creationId xmlns:p14="http://schemas.microsoft.com/office/powerpoint/2010/main" val="420665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4" name="Picture 3">
            <a:extLst>
              <a:ext uri="{FF2B5EF4-FFF2-40B4-BE49-F238E27FC236}">
                <a16:creationId xmlns:a16="http://schemas.microsoft.com/office/drawing/2014/main" id="{94FAC3B3-C6D6-D2A4-75A5-EBE303427E1B}"/>
              </a:ext>
            </a:extLst>
          </p:cNvPr>
          <p:cNvPicPr>
            <a:picLocks noChangeAspect="1"/>
          </p:cNvPicPr>
          <p:nvPr/>
        </p:nvPicPr>
        <p:blipFill>
          <a:blip r:embed="rId11"/>
          <a:stretch>
            <a:fillRect/>
          </a:stretch>
        </p:blipFill>
        <p:spPr>
          <a:xfrm>
            <a:off x="3586493" y="1400939"/>
            <a:ext cx="4982270" cy="1419423"/>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2"/>
          <a:stretch>
            <a:fillRect/>
          </a:stretch>
        </p:blipFill>
        <p:spPr>
          <a:xfrm>
            <a:off x="3162495" y="2804538"/>
            <a:ext cx="5488437" cy="3492642"/>
          </a:xfrm>
          <a:prstGeom prst="rect">
            <a:avLst/>
          </a:prstGeom>
        </p:spPr>
      </p:pic>
    </p:spTree>
    <p:extLst>
      <p:ext uri="{BB962C8B-B14F-4D97-AF65-F5344CB8AC3E}">
        <p14:creationId xmlns:p14="http://schemas.microsoft.com/office/powerpoint/2010/main" val="121488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4" name="Picture 3">
            <a:extLst>
              <a:ext uri="{FF2B5EF4-FFF2-40B4-BE49-F238E27FC236}">
                <a16:creationId xmlns:a16="http://schemas.microsoft.com/office/drawing/2014/main" id="{94FAC3B3-C6D6-D2A4-75A5-EBE303427E1B}"/>
              </a:ext>
            </a:extLst>
          </p:cNvPr>
          <p:cNvPicPr>
            <a:picLocks noChangeAspect="1"/>
          </p:cNvPicPr>
          <p:nvPr/>
        </p:nvPicPr>
        <p:blipFill>
          <a:blip r:embed="rId11"/>
          <a:stretch>
            <a:fillRect/>
          </a:stretch>
        </p:blipFill>
        <p:spPr>
          <a:xfrm>
            <a:off x="3586493" y="1400939"/>
            <a:ext cx="4982270" cy="1419423"/>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2"/>
          <a:stretch>
            <a:fillRect/>
          </a:stretch>
        </p:blipFill>
        <p:spPr>
          <a:xfrm>
            <a:off x="3333409" y="7470915"/>
            <a:ext cx="5488437" cy="3492642"/>
          </a:xfrm>
          <a:prstGeom prst="rect">
            <a:avLst/>
          </a:prstGeom>
        </p:spPr>
      </p:pic>
      <p:pic>
        <p:nvPicPr>
          <p:cNvPr id="13" name="Picture 12">
            <a:extLst>
              <a:ext uri="{FF2B5EF4-FFF2-40B4-BE49-F238E27FC236}">
                <a16:creationId xmlns:a16="http://schemas.microsoft.com/office/drawing/2014/main" id="{61CAD913-F29E-A1D5-705F-2F462D77F156}"/>
              </a:ext>
            </a:extLst>
          </p:cNvPr>
          <p:cNvPicPr>
            <a:picLocks noChangeAspect="1"/>
          </p:cNvPicPr>
          <p:nvPr/>
        </p:nvPicPr>
        <p:blipFill>
          <a:blip r:embed="rId13"/>
          <a:stretch>
            <a:fillRect/>
          </a:stretch>
        </p:blipFill>
        <p:spPr>
          <a:xfrm>
            <a:off x="698569" y="2908026"/>
            <a:ext cx="3124636" cy="3019846"/>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4"/>
          <a:stretch>
            <a:fillRect/>
          </a:stretch>
        </p:blipFill>
        <p:spPr>
          <a:xfrm>
            <a:off x="3976484" y="3372050"/>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5"/>
          <a:stretch>
            <a:fillRect/>
          </a:stretch>
        </p:blipFill>
        <p:spPr>
          <a:xfrm>
            <a:off x="3893094" y="3886356"/>
            <a:ext cx="5344271" cy="685896"/>
          </a:xfrm>
          <a:prstGeom prst="rect">
            <a:avLst/>
          </a:prstGeom>
        </p:spPr>
      </p:pic>
    </p:spTree>
    <p:extLst>
      <p:ext uri="{BB962C8B-B14F-4D97-AF65-F5344CB8AC3E}">
        <p14:creationId xmlns:p14="http://schemas.microsoft.com/office/powerpoint/2010/main" val="416832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35</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35</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4" name="Picture 3">
            <a:extLst>
              <a:ext uri="{FF2B5EF4-FFF2-40B4-BE49-F238E27FC236}">
                <a16:creationId xmlns:a16="http://schemas.microsoft.com/office/drawing/2014/main" id="{94FAC3B3-C6D6-D2A4-75A5-EBE303427E1B}"/>
              </a:ext>
            </a:extLst>
          </p:cNvPr>
          <p:cNvPicPr>
            <a:picLocks noChangeAspect="1"/>
          </p:cNvPicPr>
          <p:nvPr/>
        </p:nvPicPr>
        <p:blipFill>
          <a:blip r:embed="rId11"/>
          <a:stretch>
            <a:fillRect/>
          </a:stretch>
        </p:blipFill>
        <p:spPr>
          <a:xfrm>
            <a:off x="3586493" y="1400939"/>
            <a:ext cx="4982270" cy="1419423"/>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2"/>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3"/>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4"/>
          <a:stretch>
            <a:fillRect/>
          </a:stretch>
        </p:blipFill>
        <p:spPr>
          <a:xfrm>
            <a:off x="13780044" y="3728963"/>
            <a:ext cx="5344271" cy="685896"/>
          </a:xfrm>
          <a:prstGeom prst="rect">
            <a:avLst/>
          </a:prstGeom>
        </p:spPr>
      </p:pic>
      <p:pic>
        <p:nvPicPr>
          <p:cNvPr id="15" name="Picture 14">
            <a:extLst>
              <a:ext uri="{FF2B5EF4-FFF2-40B4-BE49-F238E27FC236}">
                <a16:creationId xmlns:a16="http://schemas.microsoft.com/office/drawing/2014/main" id="{7663185E-A0BB-42C6-3D49-46CAC8C22183}"/>
              </a:ext>
            </a:extLst>
          </p:cNvPr>
          <p:cNvPicPr>
            <a:picLocks noChangeAspect="1"/>
          </p:cNvPicPr>
          <p:nvPr/>
        </p:nvPicPr>
        <p:blipFill>
          <a:blip r:embed="rId15"/>
          <a:stretch>
            <a:fillRect/>
          </a:stretch>
        </p:blipFill>
        <p:spPr>
          <a:xfrm>
            <a:off x="3888461" y="3029042"/>
            <a:ext cx="3886742" cy="609685"/>
          </a:xfrm>
          <a:prstGeom prst="rect">
            <a:avLst/>
          </a:prstGeom>
        </p:spPr>
      </p:pic>
      <p:pic>
        <p:nvPicPr>
          <p:cNvPr id="17" name="Picture 16">
            <a:extLst>
              <a:ext uri="{FF2B5EF4-FFF2-40B4-BE49-F238E27FC236}">
                <a16:creationId xmlns:a16="http://schemas.microsoft.com/office/drawing/2014/main" id="{C7992719-4D1F-053A-9EBC-BD743DB2D051}"/>
              </a:ext>
            </a:extLst>
          </p:cNvPr>
          <p:cNvPicPr>
            <a:picLocks noChangeAspect="1"/>
          </p:cNvPicPr>
          <p:nvPr/>
        </p:nvPicPr>
        <p:blipFill>
          <a:blip r:embed="rId16"/>
          <a:stretch>
            <a:fillRect/>
          </a:stretch>
        </p:blipFill>
        <p:spPr>
          <a:xfrm>
            <a:off x="2982551" y="3700711"/>
            <a:ext cx="5953956" cy="1019317"/>
          </a:xfrm>
          <a:prstGeom prst="rect">
            <a:avLst/>
          </a:prstGeom>
        </p:spPr>
      </p:pic>
      <p:pic>
        <p:nvPicPr>
          <p:cNvPr id="23" name="Picture 22">
            <a:extLst>
              <a:ext uri="{FF2B5EF4-FFF2-40B4-BE49-F238E27FC236}">
                <a16:creationId xmlns:a16="http://schemas.microsoft.com/office/drawing/2014/main" id="{B7354714-E486-D9FC-C0C0-1BE73FD2664F}"/>
              </a:ext>
            </a:extLst>
          </p:cNvPr>
          <p:cNvPicPr>
            <a:picLocks noChangeAspect="1"/>
          </p:cNvPicPr>
          <p:nvPr/>
        </p:nvPicPr>
        <p:blipFill>
          <a:blip r:embed="rId17"/>
          <a:stretch>
            <a:fillRect/>
          </a:stretch>
        </p:blipFill>
        <p:spPr>
          <a:xfrm>
            <a:off x="2885627" y="4683346"/>
            <a:ext cx="6420746" cy="1152686"/>
          </a:xfrm>
          <a:prstGeom prst="rect">
            <a:avLst/>
          </a:prstGeom>
        </p:spPr>
      </p:pic>
    </p:spTree>
    <p:extLst>
      <p:ext uri="{BB962C8B-B14F-4D97-AF65-F5344CB8AC3E}">
        <p14:creationId xmlns:p14="http://schemas.microsoft.com/office/powerpoint/2010/main" val="31128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36</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36</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885627" y="2452551"/>
            <a:ext cx="6420746" cy="1952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158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37</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37</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885627" y="1512702"/>
            <a:ext cx="6420746" cy="195289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543473C-8A76-7790-52C0-C80B36273F22}"/>
              </a:ext>
            </a:extLst>
          </p:cNvPr>
          <p:cNvPicPr>
            <a:picLocks noChangeAspect="1"/>
          </p:cNvPicPr>
          <p:nvPr/>
        </p:nvPicPr>
        <p:blipFill>
          <a:blip r:embed="rId15"/>
          <a:stretch>
            <a:fillRect/>
          </a:stretch>
        </p:blipFill>
        <p:spPr>
          <a:xfrm>
            <a:off x="1816365" y="3640313"/>
            <a:ext cx="8754697" cy="2248214"/>
          </a:xfrm>
          <a:prstGeom prst="rect">
            <a:avLst/>
          </a:prstGeom>
        </p:spPr>
      </p:pic>
    </p:spTree>
    <p:extLst>
      <p:ext uri="{BB962C8B-B14F-4D97-AF65-F5344CB8AC3E}">
        <p14:creationId xmlns:p14="http://schemas.microsoft.com/office/powerpoint/2010/main" val="915892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38</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38</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D87E13-A172-EB47-2B04-7E2F91D0AD12}"/>
              </a:ext>
            </a:extLst>
          </p:cNvPr>
          <p:cNvPicPr>
            <a:picLocks noChangeAspect="1"/>
          </p:cNvPicPr>
          <p:nvPr/>
        </p:nvPicPr>
        <p:blipFill>
          <a:blip r:embed="rId15"/>
          <a:stretch>
            <a:fillRect/>
          </a:stretch>
        </p:blipFill>
        <p:spPr>
          <a:xfrm>
            <a:off x="2329997" y="1440987"/>
            <a:ext cx="7259063" cy="743054"/>
          </a:xfrm>
          <a:prstGeom prst="rect">
            <a:avLst/>
          </a:prstGeom>
        </p:spPr>
      </p:pic>
      <p:pic>
        <p:nvPicPr>
          <p:cNvPr id="6146" name="Picture 2">
            <a:extLst>
              <a:ext uri="{FF2B5EF4-FFF2-40B4-BE49-F238E27FC236}">
                <a16:creationId xmlns:a16="http://schemas.microsoft.com/office/drawing/2014/main" id="{383BE40F-937B-00EB-5975-69CE95CBCC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36845" y="2263274"/>
            <a:ext cx="6739883" cy="41313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8D0B23B-08C7-FFF7-DF05-8ED7D95B1F95}"/>
              </a:ext>
            </a:extLst>
          </p:cNvPr>
          <p:cNvPicPr>
            <a:picLocks noChangeAspect="1"/>
          </p:cNvPicPr>
          <p:nvPr/>
        </p:nvPicPr>
        <p:blipFill>
          <a:blip r:embed="rId17"/>
          <a:stretch>
            <a:fillRect/>
          </a:stretch>
        </p:blipFill>
        <p:spPr>
          <a:xfrm>
            <a:off x="2329997" y="2485533"/>
            <a:ext cx="6251766" cy="3212982"/>
          </a:xfrm>
          <a:prstGeom prst="rect">
            <a:avLst/>
          </a:prstGeom>
        </p:spPr>
      </p:pic>
    </p:spTree>
    <p:extLst>
      <p:ext uri="{BB962C8B-B14F-4D97-AF65-F5344CB8AC3E}">
        <p14:creationId xmlns:p14="http://schemas.microsoft.com/office/powerpoint/2010/main" val="3704693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39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39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D87E13-A172-EB47-2B04-7E2F91D0AD12}"/>
              </a:ext>
            </a:extLst>
          </p:cNvPr>
          <p:cNvPicPr>
            <a:picLocks noChangeAspect="1"/>
          </p:cNvPicPr>
          <p:nvPr/>
        </p:nvPicPr>
        <p:blipFill>
          <a:blip r:embed="rId15"/>
          <a:stretch>
            <a:fillRect/>
          </a:stretch>
        </p:blipFill>
        <p:spPr>
          <a:xfrm>
            <a:off x="2329997" y="1440987"/>
            <a:ext cx="7259063" cy="743054"/>
          </a:xfrm>
          <a:prstGeom prst="rect">
            <a:avLst/>
          </a:prstGeom>
        </p:spPr>
      </p:pic>
      <p:pic>
        <p:nvPicPr>
          <p:cNvPr id="6146" name="Picture 2">
            <a:extLst>
              <a:ext uri="{FF2B5EF4-FFF2-40B4-BE49-F238E27FC236}">
                <a16:creationId xmlns:a16="http://schemas.microsoft.com/office/drawing/2014/main" id="{383BE40F-937B-00EB-5975-69CE95CBCC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45914" y="2235931"/>
            <a:ext cx="6739883" cy="413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664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383374"/>
            <a:chOff x="2606890" y="2132199"/>
            <a:chExt cx="3430150" cy="299253"/>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233025"/>
            </a:xfrm>
            <a:prstGeom prst="rect">
              <a:avLst/>
            </a:prstGeom>
          </p:spPr>
          <p:txBody>
            <a:bodyPr wrap="square">
              <a:spAutoFit/>
            </a:bodyPr>
            <a:lstStyle/>
            <a:p>
              <a:r>
                <a:rPr lang="fr-FR" sz="3200" dirty="0">
                  <a:solidFill>
                    <a:prstClr val="white"/>
                  </a:solidFill>
                  <a:latin typeface="Century Gothic" pitchFamily="34" charset="0"/>
                </a:rPr>
                <a:t>Cadre général de l’étude:</a:t>
              </a:r>
              <a:br>
                <a:rPr lang="fr-FR" sz="3200" dirty="0">
                  <a:solidFill>
                    <a:prstClr val="white"/>
                  </a:solidFill>
                  <a:latin typeface="Century Gothic" pitchFamily="34" charset="0"/>
                </a:rPr>
              </a:br>
              <a:endParaRPr lang="fr-FR" sz="3200" dirty="0">
                <a:solidFill>
                  <a:prstClr val="white"/>
                </a:solidFill>
                <a:latin typeface="Century Gothic" pitchFamily="34" charset="0"/>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07702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40</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40</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Recherche et amélioration des modèles</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D87E13-A172-EB47-2B04-7E2F91D0AD12}"/>
              </a:ext>
            </a:extLst>
          </p:cNvPr>
          <p:cNvPicPr>
            <a:picLocks noChangeAspect="1"/>
          </p:cNvPicPr>
          <p:nvPr/>
        </p:nvPicPr>
        <p:blipFill>
          <a:blip r:embed="rId15"/>
          <a:stretch>
            <a:fillRect/>
          </a:stretch>
        </p:blipFill>
        <p:spPr>
          <a:xfrm>
            <a:off x="2329997" y="1440987"/>
            <a:ext cx="7259063" cy="743054"/>
          </a:xfrm>
          <a:prstGeom prst="rect">
            <a:avLst/>
          </a:prstGeom>
        </p:spPr>
      </p:pic>
    </p:spTree>
    <p:extLst>
      <p:ext uri="{BB962C8B-B14F-4D97-AF65-F5344CB8AC3E}">
        <p14:creationId xmlns:p14="http://schemas.microsoft.com/office/powerpoint/2010/main" val="1526199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41</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41</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2946629" y="2416674"/>
            <a:ext cx="5866694" cy="1299078"/>
            <a:chOff x="2525080" y="2132199"/>
            <a:chExt cx="3347264"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525080" y="2205027"/>
              <a:ext cx="3347264" cy="126499"/>
            </a:xfrm>
            <a:prstGeom prst="rect">
              <a:avLst/>
            </a:prstGeom>
          </p:spPr>
          <p:txBody>
            <a:bodyPr wrap="square">
              <a:spAutoFit/>
            </a:bodyPr>
            <a:lstStyle/>
            <a:p>
              <a:pPr algn="ctr"/>
              <a:r>
                <a:rPr lang="fr-FR" sz="3200" dirty="0">
                  <a:solidFill>
                    <a:schemeClr val="bg1"/>
                  </a:solidFill>
                </a:rPr>
                <a:t>résultat</a:t>
              </a:r>
              <a:endParaRPr lang="fr-FR" sz="32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9866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extLst>
              <p:ext uri="{D42A27DB-BD31-4B8C-83A1-F6EECF244321}">
                <p14:modId xmlns:p14="http://schemas.microsoft.com/office/powerpoint/2010/main" val="23886285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127580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43</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43</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extLst>
              <p:ext uri="{D42A27DB-BD31-4B8C-83A1-F6EECF244321}">
                <p14:modId xmlns:p14="http://schemas.microsoft.com/office/powerpoint/2010/main" val="2607128230"/>
              </p:ext>
            </p:extLst>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E8E48883-13CA-E1A8-AB94-591C0EE45D89}"/>
              </a:ext>
            </a:extLst>
          </p:cNvPr>
          <p:cNvSpPr/>
          <p:nvPr/>
        </p:nvSpPr>
        <p:spPr>
          <a:xfrm>
            <a:off x="1535197" y="5226005"/>
            <a:ext cx="809185" cy="346164"/>
          </a:xfrm>
          <a:prstGeom prst="rect">
            <a:avLst/>
          </a:prstGeom>
          <a:noFill/>
          <a:ln w="38100">
            <a:solidFill>
              <a:schemeClr val="accent6">
                <a:lumMod val="60000"/>
                <a:lumOff val="4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9218" name="Picture 2">
            <a:extLst>
              <a:ext uri="{FF2B5EF4-FFF2-40B4-BE49-F238E27FC236}">
                <a16:creationId xmlns:a16="http://schemas.microsoft.com/office/drawing/2014/main" id="{51B561CB-4C7C-9022-4FE0-90307ABBDE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3239" y="1855631"/>
            <a:ext cx="4858429" cy="379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1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extLst>
              <p:ext uri="{D42A27DB-BD31-4B8C-83A1-F6EECF244321}">
                <p14:modId xmlns:p14="http://schemas.microsoft.com/office/powerpoint/2010/main" val="2578707273"/>
              </p:ext>
            </p:extLst>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E8E48883-13CA-E1A8-AB94-591C0EE45D89}"/>
              </a:ext>
            </a:extLst>
          </p:cNvPr>
          <p:cNvSpPr/>
          <p:nvPr/>
        </p:nvSpPr>
        <p:spPr>
          <a:xfrm>
            <a:off x="2285657" y="5229357"/>
            <a:ext cx="809185" cy="346164"/>
          </a:xfrm>
          <a:prstGeom prst="rect">
            <a:avLst/>
          </a:prstGeom>
          <a:noFill/>
          <a:ln w="38100">
            <a:solidFill>
              <a:schemeClr val="accent6">
                <a:lumMod val="60000"/>
                <a:lumOff val="4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40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45</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45</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E8E48883-13CA-E1A8-AB94-591C0EE45D89}"/>
              </a:ext>
            </a:extLst>
          </p:cNvPr>
          <p:cNvSpPr/>
          <p:nvPr/>
        </p:nvSpPr>
        <p:spPr>
          <a:xfrm>
            <a:off x="3085330" y="5257069"/>
            <a:ext cx="809185" cy="346164"/>
          </a:xfrm>
          <a:prstGeom prst="rect">
            <a:avLst/>
          </a:prstGeom>
          <a:noFill/>
          <a:ln w="38100">
            <a:solidFill>
              <a:schemeClr val="accent6">
                <a:lumMod val="60000"/>
                <a:lumOff val="4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10242" name="Picture 2">
            <a:extLst>
              <a:ext uri="{FF2B5EF4-FFF2-40B4-BE49-F238E27FC236}">
                <a16:creationId xmlns:a16="http://schemas.microsoft.com/office/drawing/2014/main" id="{813DDE95-54E1-867A-6756-092780189E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63620" y="1020799"/>
            <a:ext cx="3300442" cy="1988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47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58333E-6 -1.11111E-6 L 0.00248 -2.66389 " pathEditMode="relative" rAng="0" ptsTypes="AA">
                                      <p:cBhvr>
                                        <p:cTn id="6" dur="2000" fill="hold"/>
                                        <p:tgtEl>
                                          <p:spTgt spid="10242"/>
                                        </p:tgtEl>
                                        <p:attrNameLst>
                                          <p:attrName>ppt_x</p:attrName>
                                          <p:attrName>ppt_y</p:attrName>
                                        </p:attrNameLst>
                                      </p:cBhvr>
                                      <p:rCtr x="117" y="-1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46</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46</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E8E48883-13CA-E1A8-AB94-591C0EE45D89}"/>
              </a:ext>
            </a:extLst>
          </p:cNvPr>
          <p:cNvSpPr/>
          <p:nvPr/>
        </p:nvSpPr>
        <p:spPr>
          <a:xfrm>
            <a:off x="3085330" y="5257069"/>
            <a:ext cx="809185" cy="346164"/>
          </a:xfrm>
          <a:prstGeom prst="rect">
            <a:avLst/>
          </a:prstGeom>
          <a:noFill/>
          <a:ln w="38100">
            <a:solidFill>
              <a:schemeClr val="accent6">
                <a:lumMod val="60000"/>
                <a:lumOff val="4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pic>
        <p:nvPicPr>
          <p:cNvPr id="11266" name="Picture 2">
            <a:extLst>
              <a:ext uri="{FF2B5EF4-FFF2-40B4-BE49-F238E27FC236}">
                <a16:creationId xmlns:a16="http://schemas.microsoft.com/office/drawing/2014/main" id="{2F9DD4F0-819E-A9B3-04AD-6C0A7A7CF3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72414" y="1564384"/>
            <a:ext cx="48387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99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47</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47</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extLst>
              <p:ext uri="{D42A27DB-BD31-4B8C-83A1-F6EECF244321}">
                <p14:modId xmlns:p14="http://schemas.microsoft.com/office/powerpoint/2010/main" val="1195982605"/>
              </p:ext>
            </p:extLst>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E8E48883-13CA-E1A8-AB94-591C0EE45D89}"/>
              </a:ext>
            </a:extLst>
          </p:cNvPr>
          <p:cNvSpPr/>
          <p:nvPr/>
        </p:nvSpPr>
        <p:spPr>
          <a:xfrm>
            <a:off x="3796530" y="5226005"/>
            <a:ext cx="809185" cy="346164"/>
          </a:xfrm>
          <a:prstGeom prst="rect">
            <a:avLst/>
          </a:prstGeom>
          <a:noFill/>
          <a:ln w="38100">
            <a:solidFill>
              <a:schemeClr val="accent6">
                <a:lumMod val="60000"/>
                <a:lumOff val="4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378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48</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48</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15447" y="892967"/>
            <a:ext cx="6321247" cy="504056"/>
            <a:chOff x="2112793" y="2132199"/>
            <a:chExt cx="3750345" cy="281018"/>
          </a:xfrm>
        </p:grpSpPr>
        <p:sp>
          <p:nvSpPr>
            <p:cNvPr id="48" name="Rectangle 47"/>
            <p:cNvSpPr/>
            <p:nvPr/>
          </p:nvSpPr>
          <p:spPr>
            <a:xfrm rot="16200000" flipV="1">
              <a:off x="4094506"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112793" y="2174277"/>
              <a:ext cx="3347264" cy="188748"/>
            </a:xfrm>
            <a:prstGeom prst="rect">
              <a:avLst/>
            </a:prstGeom>
          </p:spPr>
          <p:txBody>
            <a:bodyPr wrap="square">
              <a:spAutoFit/>
            </a:bodyPr>
            <a:lstStyle/>
            <a:p>
              <a:pPr algn="ctr"/>
              <a:r>
                <a:rPr lang="fr-FR" sz="1600" dirty="0">
                  <a:solidFill>
                    <a:schemeClr val="bg1"/>
                  </a:solidFill>
                </a:rPr>
                <a:t>résultat</a:t>
              </a:r>
              <a:endParaRPr lang="fr-FR" sz="1600" dirty="0">
                <a:solidFill>
                  <a:schemeClr val="bg1"/>
                </a:solidFill>
                <a:sym typeface="Montserrat SemiBold"/>
              </a:endParaRP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6" name="Picture 5" descr="A close-up of a chart&#10;&#10;Description automatically generated">
            <a:extLst>
              <a:ext uri="{FF2B5EF4-FFF2-40B4-BE49-F238E27FC236}">
                <a16:creationId xmlns:a16="http://schemas.microsoft.com/office/drawing/2014/main" id="{9083A1F7-7851-C94E-6B7D-22348C7A5DFC}"/>
              </a:ext>
            </a:extLst>
          </p:cNvPr>
          <p:cNvPicPr>
            <a:picLocks noChangeAspect="1"/>
          </p:cNvPicPr>
          <p:nvPr/>
        </p:nvPicPr>
        <p:blipFill>
          <a:blip r:embed="rId3"/>
          <a:stretch>
            <a:fillRect/>
          </a:stretch>
        </p:blipFill>
        <p:spPr>
          <a:xfrm>
            <a:off x="3489923" y="7556239"/>
            <a:ext cx="4780105" cy="3821561"/>
          </a:xfrm>
          <a:prstGeom prst="rect">
            <a:avLst/>
          </a:prstGeom>
        </p:spPr>
      </p:pic>
      <p:pic>
        <p:nvPicPr>
          <p:cNvPr id="8" name="Picture 7">
            <a:extLst>
              <a:ext uri="{FF2B5EF4-FFF2-40B4-BE49-F238E27FC236}">
                <a16:creationId xmlns:a16="http://schemas.microsoft.com/office/drawing/2014/main" id="{F82374B5-A4D1-1373-D02F-B817253B12D9}"/>
              </a:ext>
            </a:extLst>
          </p:cNvPr>
          <p:cNvPicPr>
            <a:picLocks noChangeAspect="1"/>
          </p:cNvPicPr>
          <p:nvPr/>
        </p:nvPicPr>
        <p:blipFill>
          <a:blip r:embed="rId4"/>
          <a:stretch>
            <a:fillRect/>
          </a:stretch>
        </p:blipFill>
        <p:spPr>
          <a:xfrm>
            <a:off x="13311694" y="1397023"/>
            <a:ext cx="4858428" cy="809738"/>
          </a:xfrm>
          <a:prstGeom prst="rect">
            <a:avLst/>
          </a:prstGeom>
        </p:spPr>
      </p:pic>
      <p:pic>
        <p:nvPicPr>
          <p:cNvPr id="10" name="Picture 9">
            <a:extLst>
              <a:ext uri="{FF2B5EF4-FFF2-40B4-BE49-F238E27FC236}">
                <a16:creationId xmlns:a16="http://schemas.microsoft.com/office/drawing/2014/main" id="{02622B61-3C95-3CAF-CB97-42EF5EC76CC6}"/>
              </a:ext>
            </a:extLst>
          </p:cNvPr>
          <p:cNvPicPr>
            <a:picLocks noChangeAspect="1"/>
          </p:cNvPicPr>
          <p:nvPr/>
        </p:nvPicPr>
        <p:blipFill>
          <a:blip r:embed="rId5"/>
          <a:stretch>
            <a:fillRect/>
          </a:stretch>
        </p:blipFill>
        <p:spPr>
          <a:xfrm>
            <a:off x="1535197" y="7470915"/>
            <a:ext cx="4201053" cy="2275130"/>
          </a:xfrm>
          <a:prstGeom prst="rect">
            <a:avLst/>
          </a:prstGeom>
        </p:spPr>
      </p:pic>
      <p:pic>
        <p:nvPicPr>
          <p:cNvPr id="12" name="Picture 11">
            <a:extLst>
              <a:ext uri="{FF2B5EF4-FFF2-40B4-BE49-F238E27FC236}">
                <a16:creationId xmlns:a16="http://schemas.microsoft.com/office/drawing/2014/main" id="{67C85563-C7F7-3664-3E8C-8517E4AA720F}"/>
              </a:ext>
            </a:extLst>
          </p:cNvPr>
          <p:cNvPicPr>
            <a:picLocks noChangeAspect="1"/>
          </p:cNvPicPr>
          <p:nvPr/>
        </p:nvPicPr>
        <p:blipFill>
          <a:blip r:embed="rId6"/>
          <a:stretch>
            <a:fillRect/>
          </a:stretch>
        </p:blipFill>
        <p:spPr>
          <a:xfrm>
            <a:off x="6468236" y="7518630"/>
            <a:ext cx="4201054" cy="2266640"/>
          </a:xfrm>
          <a:prstGeom prst="rect">
            <a:avLst/>
          </a:prstGeom>
        </p:spPr>
      </p:pic>
      <p:pic>
        <p:nvPicPr>
          <p:cNvPr id="7" name="Picture 6">
            <a:extLst>
              <a:ext uri="{FF2B5EF4-FFF2-40B4-BE49-F238E27FC236}">
                <a16:creationId xmlns:a16="http://schemas.microsoft.com/office/drawing/2014/main" id="{45F0F457-E030-372A-1F32-0EFB06619E4E}"/>
              </a:ext>
            </a:extLst>
          </p:cNvPr>
          <p:cNvPicPr>
            <a:picLocks noChangeAspect="1"/>
          </p:cNvPicPr>
          <p:nvPr/>
        </p:nvPicPr>
        <p:blipFill>
          <a:blip r:embed="rId7"/>
          <a:stretch>
            <a:fillRect/>
          </a:stretch>
        </p:blipFill>
        <p:spPr>
          <a:xfrm>
            <a:off x="13311694" y="2448782"/>
            <a:ext cx="7465996" cy="1846537"/>
          </a:xfrm>
          <a:prstGeom prst="rect">
            <a:avLst/>
          </a:prstGeom>
        </p:spPr>
      </p:pic>
      <p:pic>
        <p:nvPicPr>
          <p:cNvPr id="5" name="Picture 4">
            <a:extLst>
              <a:ext uri="{FF2B5EF4-FFF2-40B4-BE49-F238E27FC236}">
                <a16:creationId xmlns:a16="http://schemas.microsoft.com/office/drawing/2014/main" id="{9B4764D3-57EE-01B5-2696-A7C47D9D0E13}"/>
              </a:ext>
            </a:extLst>
          </p:cNvPr>
          <p:cNvPicPr>
            <a:picLocks noChangeAspect="1"/>
          </p:cNvPicPr>
          <p:nvPr/>
        </p:nvPicPr>
        <p:blipFill>
          <a:blip r:embed="rId8"/>
          <a:stretch>
            <a:fillRect/>
          </a:stretch>
        </p:blipFill>
        <p:spPr>
          <a:xfrm>
            <a:off x="13158415" y="4092024"/>
            <a:ext cx="5696745" cy="952633"/>
          </a:xfrm>
          <a:prstGeom prst="rect">
            <a:avLst/>
          </a:prstGeom>
        </p:spPr>
      </p:pic>
      <p:pic>
        <p:nvPicPr>
          <p:cNvPr id="11" name="Picture 10">
            <a:extLst>
              <a:ext uri="{FF2B5EF4-FFF2-40B4-BE49-F238E27FC236}">
                <a16:creationId xmlns:a16="http://schemas.microsoft.com/office/drawing/2014/main" id="{EBC246ED-4866-6154-EC03-158C99200B0F}"/>
              </a:ext>
            </a:extLst>
          </p:cNvPr>
          <p:cNvPicPr>
            <a:picLocks noChangeAspect="1"/>
          </p:cNvPicPr>
          <p:nvPr/>
        </p:nvPicPr>
        <p:blipFill>
          <a:blip r:embed="rId9"/>
          <a:stretch>
            <a:fillRect/>
          </a:stretch>
        </p:blipFill>
        <p:spPr>
          <a:xfrm>
            <a:off x="13248478" y="5134222"/>
            <a:ext cx="11412543" cy="1086002"/>
          </a:xfrm>
          <a:prstGeom prst="rect">
            <a:avLst/>
          </a:prstGeom>
        </p:spPr>
      </p:pic>
      <p:pic>
        <p:nvPicPr>
          <p:cNvPr id="14" name="Picture 13">
            <a:extLst>
              <a:ext uri="{FF2B5EF4-FFF2-40B4-BE49-F238E27FC236}">
                <a16:creationId xmlns:a16="http://schemas.microsoft.com/office/drawing/2014/main" id="{70905E50-37EB-B0DB-955D-1A0E1A42BD79}"/>
              </a:ext>
            </a:extLst>
          </p:cNvPr>
          <p:cNvPicPr>
            <a:picLocks noChangeAspect="1"/>
          </p:cNvPicPr>
          <p:nvPr/>
        </p:nvPicPr>
        <p:blipFill>
          <a:blip r:embed="rId10"/>
          <a:stretch>
            <a:fillRect/>
          </a:stretch>
        </p:blipFill>
        <p:spPr>
          <a:xfrm>
            <a:off x="18954749" y="3947056"/>
            <a:ext cx="5986040" cy="1117725"/>
          </a:xfrm>
          <a:prstGeom prst="rect">
            <a:avLst/>
          </a:prstGeom>
        </p:spPr>
      </p:pic>
      <p:pic>
        <p:nvPicPr>
          <p:cNvPr id="9" name="Picture 8">
            <a:extLst>
              <a:ext uri="{FF2B5EF4-FFF2-40B4-BE49-F238E27FC236}">
                <a16:creationId xmlns:a16="http://schemas.microsoft.com/office/drawing/2014/main" id="{DE113D7A-17A4-1CFC-7726-52A3C799A7DE}"/>
              </a:ext>
            </a:extLst>
          </p:cNvPr>
          <p:cNvPicPr>
            <a:picLocks noChangeAspect="1"/>
          </p:cNvPicPr>
          <p:nvPr/>
        </p:nvPicPr>
        <p:blipFill>
          <a:blip r:embed="rId11"/>
          <a:stretch>
            <a:fillRect/>
          </a:stretch>
        </p:blipFill>
        <p:spPr>
          <a:xfrm>
            <a:off x="3333409" y="7470915"/>
            <a:ext cx="5488437" cy="3492642"/>
          </a:xfrm>
          <a:prstGeom prst="rect">
            <a:avLst/>
          </a:prstGeom>
        </p:spPr>
      </p:pic>
      <p:pic>
        <p:nvPicPr>
          <p:cNvPr id="20" name="Picture 19">
            <a:extLst>
              <a:ext uri="{FF2B5EF4-FFF2-40B4-BE49-F238E27FC236}">
                <a16:creationId xmlns:a16="http://schemas.microsoft.com/office/drawing/2014/main" id="{FC6DA373-D8DB-EBC0-023B-8C6057C7F8CA}"/>
              </a:ext>
            </a:extLst>
          </p:cNvPr>
          <p:cNvPicPr>
            <a:picLocks noChangeAspect="1"/>
          </p:cNvPicPr>
          <p:nvPr/>
        </p:nvPicPr>
        <p:blipFill>
          <a:blip r:embed="rId12"/>
          <a:stretch>
            <a:fillRect/>
          </a:stretch>
        </p:blipFill>
        <p:spPr>
          <a:xfrm>
            <a:off x="13863434" y="3214657"/>
            <a:ext cx="7983064" cy="428685"/>
          </a:xfrm>
          <a:prstGeom prst="rect">
            <a:avLst/>
          </a:prstGeom>
        </p:spPr>
      </p:pic>
      <p:pic>
        <p:nvPicPr>
          <p:cNvPr id="22" name="Picture 21">
            <a:extLst>
              <a:ext uri="{FF2B5EF4-FFF2-40B4-BE49-F238E27FC236}">
                <a16:creationId xmlns:a16="http://schemas.microsoft.com/office/drawing/2014/main" id="{BB7C88CC-F588-B19D-7EEF-DC89898D5FAD}"/>
              </a:ext>
            </a:extLst>
          </p:cNvPr>
          <p:cNvPicPr>
            <a:picLocks noChangeAspect="1"/>
          </p:cNvPicPr>
          <p:nvPr/>
        </p:nvPicPr>
        <p:blipFill>
          <a:blip r:embed="rId13"/>
          <a:stretch>
            <a:fillRect/>
          </a:stretch>
        </p:blipFill>
        <p:spPr>
          <a:xfrm>
            <a:off x="13780044" y="3728963"/>
            <a:ext cx="5344271" cy="685896"/>
          </a:xfrm>
          <a:prstGeom prst="rect">
            <a:avLst/>
          </a:prstGeom>
        </p:spPr>
      </p:pic>
      <p:pic>
        <p:nvPicPr>
          <p:cNvPr id="13" name="Picture 12">
            <a:extLst>
              <a:ext uri="{FF2B5EF4-FFF2-40B4-BE49-F238E27FC236}">
                <a16:creationId xmlns:a16="http://schemas.microsoft.com/office/drawing/2014/main" id="{F309E563-A15A-84EA-1B42-7FF27380D9CD}"/>
              </a:ext>
            </a:extLst>
          </p:cNvPr>
          <p:cNvPicPr>
            <a:picLocks noChangeAspect="1"/>
          </p:cNvPicPr>
          <p:nvPr/>
        </p:nvPicPr>
        <p:blipFill>
          <a:blip r:embed="rId14"/>
          <a:stretch>
            <a:fillRect/>
          </a:stretch>
        </p:blipFill>
        <p:spPr>
          <a:xfrm>
            <a:off x="2669602" y="-2747614"/>
            <a:ext cx="6420746" cy="1952898"/>
          </a:xfrm>
          <a:prstGeom prst="rect">
            <a:avLst/>
          </a:prstGeom>
          <a:ln>
            <a:noFill/>
          </a:ln>
          <a:effectLst>
            <a:outerShdw blurRad="292100" dist="139700" dir="2700000" algn="tl" rotWithShape="0">
              <a:srgbClr val="333333">
                <a:alpha val="65000"/>
              </a:srgbClr>
            </a:outerShdw>
          </a:effectLst>
        </p:spPr>
      </p:pic>
      <p:graphicFrame>
        <p:nvGraphicFramePr>
          <p:cNvPr id="26" name="Chart 25">
            <a:extLst>
              <a:ext uri="{FF2B5EF4-FFF2-40B4-BE49-F238E27FC236}">
                <a16:creationId xmlns:a16="http://schemas.microsoft.com/office/drawing/2014/main" id="{7F6D4AF7-EBDE-013C-BC19-4EED101C883D}"/>
              </a:ext>
            </a:extLst>
          </p:cNvPr>
          <p:cNvGraphicFramePr/>
          <p:nvPr>
            <p:extLst>
              <p:ext uri="{D42A27DB-BD31-4B8C-83A1-F6EECF244321}">
                <p14:modId xmlns:p14="http://schemas.microsoft.com/office/powerpoint/2010/main" val="390468263"/>
              </p:ext>
            </p:extLst>
          </p:nvPr>
        </p:nvGraphicFramePr>
        <p:xfrm>
          <a:off x="343749" y="1528496"/>
          <a:ext cx="6575386" cy="4375706"/>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394062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49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49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503631" y="2353179"/>
            <a:ext cx="3112729" cy="1299078"/>
            <a:chOff x="2606889" y="2132200"/>
            <a:chExt cx="1775979" cy="281018"/>
          </a:xfrm>
        </p:grpSpPr>
        <p:sp>
          <p:nvSpPr>
            <p:cNvPr id="48" name="Rectangle 47"/>
            <p:cNvSpPr/>
            <p:nvPr/>
          </p:nvSpPr>
          <p:spPr>
            <a:xfrm rot="16200000" flipV="1">
              <a:off x="3312926" y="1426163"/>
              <a:ext cx="281018" cy="1693091"/>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1693092" cy="126499"/>
            </a:xfrm>
            <a:prstGeom prst="rect">
              <a:avLst/>
            </a:prstGeom>
          </p:spPr>
          <p:txBody>
            <a:bodyPr wrap="square">
              <a:spAutoFit/>
            </a:bodyPr>
            <a:lstStyle/>
            <a:p>
              <a:r>
                <a:rPr lang="fr-FR" sz="3200" dirty="0">
                  <a:solidFill>
                    <a:prstClr val="white"/>
                  </a:solidFill>
                  <a:latin typeface="Century Gothic" pitchFamily="34" charset="0"/>
                </a:rPr>
                <a:t>Conclusion</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Tree>
    <p:extLst>
      <p:ext uri="{BB962C8B-B14F-4D97-AF65-F5344CB8AC3E}">
        <p14:creationId xmlns:p14="http://schemas.microsoft.com/office/powerpoint/2010/main" val="383150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Google Shape;201;p5"/>
          <p:cNvSpPr txBox="1">
            <a:spLocks noGrp="1"/>
          </p:cNvSpPr>
          <p:nvPr>
            <p:ph type="title"/>
          </p:nvPr>
        </p:nvSpPr>
        <p:spPr>
          <a:xfrm>
            <a:off x="790053" y="1570065"/>
            <a:ext cx="4766330" cy="1454051"/>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000"/>
              <a:buFont typeface="Times New Roman"/>
              <a:buNone/>
            </a:pPr>
            <a:r>
              <a:rPr lang="fr-FR" sz="3600" dirty="0">
                <a:solidFill>
                  <a:schemeClr val="tx1"/>
                </a:solidFill>
                <a:latin typeface="Times New Roman"/>
                <a:ea typeface="Times New Roman"/>
                <a:cs typeface="Times New Roman"/>
                <a:sym typeface="Times New Roman"/>
              </a:rPr>
              <a:t>Organisme d’accueil</a:t>
            </a:r>
            <a:endParaRPr lang="fr-FR" sz="3600" dirty="0">
              <a:solidFill>
                <a:schemeClr val="tx1"/>
              </a:solidFill>
            </a:endParaRPr>
          </a:p>
        </p:txBody>
      </p:sp>
      <p:sp>
        <p:nvSpPr>
          <p:cNvPr id="202" name="Google Shape;202;p5"/>
          <p:cNvSpPr txBox="1">
            <a:spLocks noGrp="1"/>
          </p:cNvSpPr>
          <p:nvPr>
            <p:ph type="body" idx="1"/>
          </p:nvPr>
        </p:nvSpPr>
        <p:spPr>
          <a:xfrm>
            <a:off x="790053" y="3188793"/>
            <a:ext cx="4765949" cy="3353476"/>
          </a:xfrm>
          <a:prstGeom prst="rect">
            <a:avLst/>
          </a:prstGeom>
        </p:spPr>
        <p:txBody>
          <a:bodyPr spcFirstLastPara="1" lIns="91425" tIns="45700" rIns="91425" bIns="45700" anchor="t" anchorCtr="0">
            <a:normAutofit/>
          </a:bodyPr>
          <a:lstStyle/>
          <a:p>
            <a:pPr marL="228600" lvl="0" indent="-120650" rtl="0">
              <a:spcBef>
                <a:spcPts val="1000"/>
              </a:spcBef>
              <a:spcAft>
                <a:spcPts val="0"/>
              </a:spcAft>
              <a:buClr>
                <a:schemeClr val="dk1"/>
              </a:buClr>
              <a:buSzPts val="1700"/>
              <a:buNone/>
            </a:pPr>
            <a:r>
              <a:rPr lang="fr-FR" sz="1800" dirty="0">
                <a:solidFill>
                  <a:schemeClr val="tx1"/>
                </a:solidFill>
              </a:rPr>
              <a:t>BNP Paribas, mon organisme d’accueil, est l’une des plus grandes banques mondiales, présente dans 71 pays. Elle offre une large gamme de services financiers et est spécialisée dans la banque de détail, les services financiers et la banque de financement et d’investissement.</a:t>
            </a:r>
            <a:endParaRPr lang="fr-FR" sz="1800" dirty="0">
              <a:solidFill>
                <a:schemeClr val="tx2"/>
              </a:solidFill>
            </a:endParaRPr>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4007021" y="253504"/>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a:solidFill>
                    <a:schemeClr val="tx1"/>
                  </a:solidFill>
                  <a:latin typeface="Century Gothic" pitchFamily="34" charset="0"/>
                </a:rPr>
                <a:t>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41" name="Espace réservé du numéro de diapositive 40">
            <a:extLst>
              <a:ext uri="{FF2B5EF4-FFF2-40B4-BE49-F238E27FC236}">
                <a16:creationId xmlns:a16="http://schemas.microsoft.com/office/drawing/2014/main" id="{388266F4-75A0-EFA0-5514-CCB6E7341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42" name="Rectangle 9">
            <a:extLst>
              <a:ext uri="{FF2B5EF4-FFF2-40B4-BE49-F238E27FC236}">
                <a16:creationId xmlns:a16="http://schemas.microsoft.com/office/drawing/2014/main" id="{3BEAD6CA-D5C2-CE7F-CC4D-05452E95513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pic>
        <p:nvPicPr>
          <p:cNvPr id="2" name="Picture 1" descr="A logo with green stars and black text&#10;&#10;Description automatically generated">
            <a:extLst>
              <a:ext uri="{FF2B5EF4-FFF2-40B4-BE49-F238E27FC236}">
                <a16:creationId xmlns:a16="http://schemas.microsoft.com/office/drawing/2014/main" id="{06C600AF-633B-69E1-9E1E-5EF403D04D54}"/>
              </a:ext>
            </a:extLst>
          </p:cNvPr>
          <p:cNvPicPr>
            <a:picLocks noChangeAspect="1"/>
          </p:cNvPicPr>
          <p:nvPr/>
        </p:nvPicPr>
        <p:blipFill rotWithShape="1">
          <a:blip r:embed="rId3"/>
          <a:srcRect l="49181"/>
          <a:stretch/>
        </p:blipFill>
        <p:spPr>
          <a:xfrm>
            <a:off x="7115317" y="2937587"/>
            <a:ext cx="4697955" cy="17523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gray">
          <a:xfrm>
            <a:off x="1524000" y="3176"/>
            <a:ext cx="9144000" cy="496867"/>
          </a:xfrm>
          <a:prstGeom prst="rect">
            <a:avLst/>
          </a:prstGeom>
          <a:solidFill>
            <a:schemeClr val="bg1"/>
          </a:solidFill>
          <a:ln w="9525" algn="ctr">
            <a:noFill/>
            <a:miter lim="800000"/>
            <a:headEnd/>
            <a:tailEnd/>
          </a:ln>
        </p:spPr>
        <p:txBody>
          <a:bodyPr wrap="none" anchor="ctr"/>
          <a:lstStyle/>
          <a:p>
            <a:endParaRPr lang="fr-FR"/>
          </a:p>
        </p:txBody>
      </p:sp>
      <p:sp>
        <p:nvSpPr>
          <p:cNvPr id="38" name="Espace réservé du numéro de diapositive 37"/>
          <p:cNvSpPr>
            <a:spLocks noGrp="1"/>
          </p:cNvSpPr>
          <p:nvPr>
            <p:ph type="sldNum" sz="quarter" idx="12"/>
          </p:nvPr>
        </p:nvSpPr>
        <p:spPr>
          <a:xfrm>
            <a:off x="9840416" y="6453336"/>
            <a:ext cx="432048" cy="476250"/>
          </a:xfrm>
        </p:spPr>
        <p:txBody>
          <a:bodyPr/>
          <a:lstStyle/>
          <a:p>
            <a:pPr>
              <a:defRPr/>
            </a:pPr>
            <a:fld id="{6A7C5893-520F-4B8C-85B1-8E6CCFC28006}" type="slidenum">
              <a:rPr lang="fr-FR" smtClean="0">
                <a:solidFill>
                  <a:schemeClr val="bg1"/>
                </a:solidFill>
              </a:rPr>
              <a:pPr>
                <a:defRPr/>
              </a:pPr>
              <a:t>50</a:t>
            </a:fld>
            <a:endParaRPr lang="fr-FR" dirty="0">
              <a:solidFill>
                <a:schemeClr val="bg1"/>
              </a:solidFill>
            </a:endParaRPr>
          </a:p>
        </p:txBody>
      </p:sp>
      <p:sp>
        <p:nvSpPr>
          <p:cNvPr id="25" name="Text Box 12"/>
          <p:cNvSpPr txBox="1">
            <a:spLocks noChangeArrowheads="1"/>
          </p:cNvSpPr>
          <p:nvPr/>
        </p:nvSpPr>
        <p:spPr bwMode="auto">
          <a:xfrm>
            <a:off x="1524000" y="6596391"/>
            <a:ext cx="1547664"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Projet de fin d’études</a:t>
            </a:r>
          </a:p>
        </p:txBody>
      </p:sp>
      <p:sp>
        <p:nvSpPr>
          <p:cNvPr id="26"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a:solidFill>
                  <a:schemeClr val="bg1"/>
                </a:solidFill>
                <a:latin typeface="Century Gothic" pitchFamily="34" charset="0"/>
              </a:rPr>
              <a:pPr algn="r">
                <a:defRPr/>
              </a:pPr>
              <a:t>50</a:t>
            </a:fld>
            <a:endParaRPr lang="fr-FR" sz="1200" dirty="0">
              <a:solidFill>
                <a:schemeClr val="bg1"/>
              </a:solidFill>
              <a:latin typeface="Century Gothic" pitchFamily="34" charset="0"/>
            </a:endParaRPr>
          </a:p>
        </p:txBody>
      </p:sp>
      <p:sp>
        <p:nvSpPr>
          <p:cNvPr id="27" name="Text Box 12"/>
          <p:cNvSpPr txBox="1">
            <a:spLocks noChangeArrowheads="1"/>
          </p:cNvSpPr>
          <p:nvPr/>
        </p:nvSpPr>
        <p:spPr bwMode="auto">
          <a:xfrm>
            <a:off x="9875912" y="6611780"/>
            <a:ext cx="792088"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2013-2014</a:t>
            </a:r>
          </a:p>
        </p:txBody>
      </p:sp>
      <p:sp>
        <p:nvSpPr>
          <p:cNvPr id="53" name="Rectangle 52"/>
          <p:cNvSpPr/>
          <p:nvPr/>
        </p:nvSpPr>
        <p:spPr>
          <a:xfrm rot="16200000" flipV="1">
            <a:off x="6059995" y="-3771293"/>
            <a:ext cx="72008" cy="9144000"/>
          </a:xfrm>
          <a:prstGeom prst="rect">
            <a:avLst/>
          </a:prstGeom>
          <a:solidFill>
            <a:srgbClr val="92D050"/>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defRPr/>
            </a:pPr>
            <a:endParaRPr lang="en-GB" sz="2800" dirty="0">
              <a:latin typeface="Century Gothic" pitchFamily="34" charset="0"/>
            </a:endParaRPr>
          </a:p>
        </p:txBody>
      </p:sp>
      <p:sp>
        <p:nvSpPr>
          <p:cNvPr id="15" name="Title 1"/>
          <p:cNvSpPr txBox="1">
            <a:spLocks/>
          </p:cNvSpPr>
          <p:nvPr/>
        </p:nvSpPr>
        <p:spPr>
          <a:xfrm>
            <a:off x="3665360" y="2952992"/>
            <a:ext cx="4777182" cy="942604"/>
          </a:xfrm>
          <a:prstGeom prst="rect">
            <a:avLst/>
          </a:prstGeom>
          <a:noFill/>
        </p:spPr>
        <p:txBody>
          <a:bodyPr vert="horz" lIns="91440" tIns="45720" rIns="91440" bIns="45720" rtlCol="0" anchor="ctr">
            <a:noAutofit/>
          </a:bodyPr>
          <a:lstStyle/>
          <a:p>
            <a:pPr algn="ctr">
              <a:spcBef>
                <a:spcPct val="0"/>
              </a:spcBef>
              <a:defRPr/>
            </a:pPr>
            <a:r>
              <a:rPr lang="en-US" sz="3200" dirty="0">
                <a:latin typeface="Century Gothic" pitchFamily="34" charset="0"/>
                <a:ea typeface="+mj-ea"/>
                <a:cs typeface="+mj-cs"/>
              </a:rPr>
              <a:t>Merci</a:t>
            </a:r>
            <a:endParaRPr lang="en-GB" sz="3200" dirty="0">
              <a:latin typeface="Century Gothic" pitchFamily="34" charset="0"/>
              <a:ea typeface="+mj-ea"/>
              <a:cs typeface="+mj-cs"/>
            </a:endParaRPr>
          </a:p>
        </p:txBody>
      </p:sp>
      <p:sp>
        <p:nvSpPr>
          <p:cNvPr id="17" name="Freeform 5" descr="&lt;LOGICA_QUOTE_LEFT&gt;"/>
          <p:cNvSpPr>
            <a:spLocks/>
          </p:cNvSpPr>
          <p:nvPr/>
        </p:nvSpPr>
        <p:spPr bwMode="gray">
          <a:xfrm>
            <a:off x="3137616" y="2639605"/>
            <a:ext cx="527744" cy="15048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9" descr="&lt;LOGICA_QUOTE_RIGHT&gt;"/>
          <p:cNvSpPr>
            <a:spLocks/>
          </p:cNvSpPr>
          <p:nvPr/>
        </p:nvSpPr>
        <p:spPr bwMode="gray">
          <a:xfrm>
            <a:off x="3578911" y="2560862"/>
            <a:ext cx="528305" cy="15048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D8601B8D-2AF2-42E4-90BA-A4AEA645548C}"/>
              </a:ext>
            </a:extLst>
          </p:cNvPr>
          <p:cNvSpPr>
            <a:spLocks noChangeArrowheads="1"/>
          </p:cNvSpPr>
          <p:nvPr/>
        </p:nvSpPr>
        <p:spPr bwMode="gray">
          <a:xfrm flipV="1">
            <a:off x="1919536" y="6453336"/>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16" name="Text Box 12">
            <a:extLst>
              <a:ext uri="{FF2B5EF4-FFF2-40B4-BE49-F238E27FC236}">
                <a16:creationId xmlns:a16="http://schemas.microsoft.com/office/drawing/2014/main" id="{A370B5FA-09B8-4DA1-96D3-4457FA8B78D7}"/>
              </a:ext>
            </a:extLst>
          </p:cNvPr>
          <p:cNvSpPr txBox="1">
            <a:spLocks noChangeArrowheads="1"/>
          </p:cNvSpPr>
          <p:nvPr/>
        </p:nvSpPr>
        <p:spPr bwMode="auto">
          <a:xfrm>
            <a:off x="1919536" y="6468909"/>
            <a:ext cx="1547664" cy="246221"/>
          </a:xfrm>
          <a:prstGeom prst="rect">
            <a:avLst/>
          </a:prstGeom>
          <a:noFill/>
          <a:ln w="9525">
            <a:noFill/>
            <a:miter lim="800000"/>
            <a:headEnd/>
            <a:tailEnd/>
          </a:ln>
          <a:effectLst/>
        </p:spPr>
        <p:txBody>
          <a:bodyPr wrap="square">
            <a:spAutoFit/>
          </a:bodyPr>
          <a:lstStyle/>
          <a:p>
            <a:r>
              <a:rPr lang="fr-FR" sz="1000" dirty="0">
                <a:solidFill>
                  <a:prstClr val="white"/>
                </a:solidFill>
                <a:latin typeface="Century Gothic" panose="020B0502020202020204" pitchFamily="34" charset="0"/>
              </a:rPr>
              <a:t>End of </a:t>
            </a:r>
            <a:r>
              <a:rPr lang="fr-FR" sz="1000" dirty="0" err="1">
                <a:solidFill>
                  <a:prstClr val="white"/>
                </a:solidFill>
                <a:latin typeface="Century Gothic" panose="020B0502020202020204" pitchFamily="34" charset="0"/>
              </a:rPr>
              <a:t>studies</a:t>
            </a:r>
            <a:r>
              <a:rPr lang="fr-FR" sz="1000" dirty="0">
                <a:solidFill>
                  <a:prstClr val="white"/>
                </a:solidFill>
                <a:latin typeface="Century Gothic" panose="020B0502020202020204" pitchFamily="34" charset="0"/>
              </a:rPr>
              <a:t> </a:t>
            </a:r>
            <a:r>
              <a:rPr lang="fr-FR" sz="1000" dirty="0" err="1">
                <a:solidFill>
                  <a:prstClr val="white"/>
                </a:solidFill>
                <a:latin typeface="Century Gothic" panose="020B0502020202020204" pitchFamily="34" charset="0"/>
              </a:rPr>
              <a:t>project</a:t>
            </a:r>
            <a:r>
              <a:rPr lang="fr-FR" sz="1000" dirty="0">
                <a:solidFill>
                  <a:prstClr val="white"/>
                </a:solidFill>
                <a:latin typeface="Century Gothic" panose="020B0502020202020204" pitchFamily="34" charset="0"/>
              </a:rPr>
              <a:t> </a:t>
            </a:r>
          </a:p>
        </p:txBody>
      </p:sp>
    </p:spTree>
    <p:extLst>
      <p:ext uri="{BB962C8B-B14F-4D97-AF65-F5344CB8AC3E}">
        <p14:creationId xmlns:p14="http://schemas.microsoft.com/office/powerpoint/2010/main" val="36973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4.16667E-6 -1.85185E-6 L 0.41654 -1.85185E-6 " pathEditMode="relative" rAng="0" ptsTypes="AA">
                                      <p:cBhvr>
                                        <p:cTn id="6" dur="1500" fill="hold"/>
                                        <p:tgtEl>
                                          <p:spTgt spid="18"/>
                                        </p:tgtEl>
                                        <p:attrNameLst>
                                          <p:attrName>ppt_x</p:attrName>
                                          <p:attrName>ppt_y</p:attrName>
                                        </p:attrNameLst>
                                      </p:cBhvr>
                                      <p:rCtr x="20820" y="0"/>
                                    </p:animMotion>
                                  </p:childTnLst>
                                </p:cTn>
                              </p:par>
                              <p:par>
                                <p:cTn id="7" presetID="27" presetClass="entr" presetSubtype="0" fill="hold" grpId="0" nodeType="withEffect">
                                  <p:stCondLst>
                                    <p:cond delay="800"/>
                                  </p:stCondLst>
                                  <p:iterate type="lt">
                                    <p:tmPct val="50000"/>
                                  </p:iterate>
                                  <p:childTnLst>
                                    <p:set>
                                      <p:cBhvr>
                                        <p:cTn id="8" dur="1" fill="hold">
                                          <p:stCondLst>
                                            <p:cond delay="0"/>
                                          </p:stCondLst>
                                        </p:cTn>
                                        <p:tgtEl>
                                          <p:spTgt spid="15"/>
                                        </p:tgtEl>
                                        <p:attrNameLst>
                                          <p:attrName>style.visibility</p:attrName>
                                        </p:attrNameLst>
                                      </p:cBhvr>
                                      <p:to>
                                        <p:strVal val="visible"/>
                                      </p:to>
                                    </p:set>
                                    <p:anim calcmode="discrete" valueType="clr">
                                      <p:cBhvr override="childStyle">
                                        <p:cTn id="9"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0" dur="80"/>
                                        <p:tgtEl>
                                          <p:spTgt spid="15"/>
                                        </p:tgtEl>
                                        <p:attrNameLst>
                                          <p:attrName>fillcolor</p:attrName>
                                        </p:attrNameLst>
                                      </p:cBhvr>
                                      <p:tavLst>
                                        <p:tav tm="0">
                                          <p:val>
                                            <p:clrVal>
                                              <a:schemeClr val="accent2"/>
                                            </p:clrVal>
                                          </p:val>
                                        </p:tav>
                                        <p:tav tm="50000">
                                          <p:val>
                                            <p:clrVal>
                                              <a:schemeClr val="hlink"/>
                                            </p:clrVal>
                                          </p:val>
                                        </p:tav>
                                      </p:tavLst>
                                    </p:anim>
                                    <p:set>
                                      <p:cBhvr>
                                        <p:cTn id="11"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État de l’art</a:t>
              </a:r>
            </a:p>
          </p:txBody>
        </p:sp>
      </p:grpSp>
      <p:sp>
        <p:nvSpPr>
          <p:cNvPr id="39" name="Rectangle 38">
            <a:extLst>
              <a:ext uri="{FF2B5EF4-FFF2-40B4-BE49-F238E27FC236}">
                <a16:creationId xmlns:a16="http://schemas.microsoft.com/office/drawing/2014/main" id="{D8DF1DE2-A561-FABE-3E74-E3EEC759316B}"/>
              </a:ext>
            </a:extLst>
          </p:cNvPr>
          <p:cNvSpPr/>
          <p:nvPr/>
        </p:nvSpPr>
        <p:spPr>
          <a:xfrm>
            <a:off x="5310572" y="26619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Cadre général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projection sur notre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projection sur notre projet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9757" y="2669773"/>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Dans le contexte de notre projet, nous utilisons l'RL pour développer un système de contrôle de feux de circulation intelligent et adaptable, qui peut apprendre à optimiser le flux de trafic en réponse à différents schémas de trafic.</a:t>
            </a:r>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 coins arrondis 9">
            <a:extLst>
              <a:ext uri="{FF2B5EF4-FFF2-40B4-BE49-F238E27FC236}">
                <a16:creationId xmlns:a16="http://schemas.microsoft.com/office/drawing/2014/main" id="{6E42EA9D-C924-E739-7CFD-C800D2C41B57}"/>
              </a:ext>
            </a:extLst>
          </p:cNvPr>
          <p:cNvSpPr/>
          <p:nvPr/>
        </p:nvSpPr>
        <p:spPr>
          <a:xfrm>
            <a:off x="2493582" y="288513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Environment</a:t>
            </a:r>
          </a:p>
        </p:txBody>
      </p:sp>
      <p:sp>
        <p:nvSpPr>
          <p:cNvPr id="11" name="Rectangle : coins arrondis 10">
            <a:extLst>
              <a:ext uri="{FF2B5EF4-FFF2-40B4-BE49-F238E27FC236}">
                <a16:creationId xmlns:a16="http://schemas.microsoft.com/office/drawing/2014/main" id="{5A0BF170-4EC9-4E02-9BB1-EFA7D1FED57A}"/>
              </a:ext>
            </a:extLst>
          </p:cNvPr>
          <p:cNvSpPr/>
          <p:nvPr/>
        </p:nvSpPr>
        <p:spPr>
          <a:xfrm>
            <a:off x="7448184" y="288513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2" name="Connecteur : en angle 11">
            <a:extLst>
              <a:ext uri="{FF2B5EF4-FFF2-40B4-BE49-F238E27FC236}">
                <a16:creationId xmlns:a16="http://schemas.microsoft.com/office/drawing/2014/main" id="{CD617640-1CE7-7726-F1EC-31BC1D6B7A02}"/>
              </a:ext>
            </a:extLst>
          </p:cNvPr>
          <p:cNvCxnSpPr>
            <a:cxnSpLocks/>
            <a:stCxn id="11" idx="0"/>
            <a:endCxn id="10" idx="0"/>
          </p:cNvCxnSpPr>
          <p:nvPr/>
        </p:nvCxnSpPr>
        <p:spPr>
          <a:xfrm rot="16200000" flipV="1">
            <a:off x="5811890" y="407830"/>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39F4285C-E758-267B-330A-6CDAE2F4F63E}"/>
              </a:ext>
            </a:extLst>
          </p:cNvPr>
          <p:cNvCxnSpPr>
            <a:cxnSpLocks/>
            <a:stCxn id="10" idx="2"/>
            <a:endCxn id="11" idx="2"/>
          </p:cNvCxnSpPr>
          <p:nvPr/>
        </p:nvCxnSpPr>
        <p:spPr>
          <a:xfrm rot="16200000" flipH="1">
            <a:off x="5811890" y="1117693"/>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4BFEA9E-592A-5133-75C7-62C392207BD2}"/>
              </a:ext>
            </a:extLst>
          </p:cNvPr>
          <p:cNvSpPr txBox="1"/>
          <p:nvPr/>
        </p:nvSpPr>
        <p:spPr>
          <a:xfrm>
            <a:off x="5437304" y="2181618"/>
            <a:ext cx="770021" cy="307777"/>
          </a:xfrm>
          <a:prstGeom prst="rect">
            <a:avLst/>
          </a:prstGeom>
          <a:noFill/>
        </p:spPr>
        <p:txBody>
          <a:bodyPr wrap="square" rtlCol="0">
            <a:spAutoFit/>
          </a:bodyPr>
          <a:lstStyle/>
          <a:p>
            <a:r>
              <a:rPr lang="en-US" b="1" dirty="0"/>
              <a:t>Action</a:t>
            </a:r>
          </a:p>
        </p:txBody>
      </p:sp>
      <p:sp>
        <p:nvSpPr>
          <p:cNvPr id="18" name="ZoneTexte 17">
            <a:extLst>
              <a:ext uri="{FF2B5EF4-FFF2-40B4-BE49-F238E27FC236}">
                <a16:creationId xmlns:a16="http://schemas.microsoft.com/office/drawing/2014/main" id="{E2F59A32-C144-B8EC-AA9D-B7BD07C71463}"/>
              </a:ext>
            </a:extLst>
          </p:cNvPr>
          <p:cNvSpPr txBox="1"/>
          <p:nvPr/>
        </p:nvSpPr>
        <p:spPr>
          <a:xfrm>
            <a:off x="5197410" y="3999588"/>
            <a:ext cx="1241659" cy="523220"/>
          </a:xfrm>
          <a:prstGeom prst="rect">
            <a:avLst/>
          </a:prstGeom>
          <a:noFill/>
        </p:spPr>
        <p:txBody>
          <a:bodyPr wrap="square" rtlCol="0">
            <a:spAutoFit/>
          </a:bodyPr>
          <a:lstStyle/>
          <a:p>
            <a:r>
              <a:rPr lang="en-US" b="1" dirty="0"/>
              <a:t>Observation</a:t>
            </a:r>
          </a:p>
          <a:p>
            <a:r>
              <a:rPr lang="en-US" b="1" dirty="0"/>
              <a:t>Reward</a:t>
            </a:r>
          </a:p>
        </p:txBody>
      </p:sp>
      <p:sp>
        <p:nvSpPr>
          <p:cNvPr id="24" name="Espace réservé du numéro de diapositive 23">
            <a:extLst>
              <a:ext uri="{FF2B5EF4-FFF2-40B4-BE49-F238E27FC236}">
                <a16:creationId xmlns:a16="http://schemas.microsoft.com/office/drawing/2014/main" id="{7DE4359A-BA3D-B666-B081-E4169031D0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51</a:t>
            </a:fld>
            <a:endParaRPr lang="fr-FR"/>
          </a:p>
        </p:txBody>
      </p:sp>
      <p:sp>
        <p:nvSpPr>
          <p:cNvPr id="25" name="Rectangle 9">
            <a:extLst>
              <a:ext uri="{FF2B5EF4-FFF2-40B4-BE49-F238E27FC236}">
                <a16:creationId xmlns:a16="http://schemas.microsoft.com/office/drawing/2014/main" id="{5437AC57-179B-F31A-678B-A1CBB3CA2FB0}"/>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8854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52</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52</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299078"/>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26499"/>
            </a:xfrm>
            <a:prstGeom prst="rect">
              <a:avLst/>
            </a:prstGeom>
          </p:spPr>
          <p:txBody>
            <a:bodyPr wrap="square">
              <a:spAutoFit/>
            </a:bodyPr>
            <a:lstStyle/>
            <a:p>
              <a:pPr algn="ctr"/>
              <a:r>
                <a:rPr lang="fr-FR" sz="3200" dirty="0">
                  <a:solidFill>
                    <a:prstClr val="white"/>
                  </a:solidFill>
                  <a:latin typeface="Century Gothic" pitchFamily="34" charset="0"/>
                </a:rPr>
                <a:t>solutions proposées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71128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p:nvSpPr>
          <p:cNvPr id="27" name="Rectangle 26">
            <a:extLst>
              <a:ext uri="{FF2B5EF4-FFF2-40B4-BE49-F238E27FC236}">
                <a16:creationId xmlns:a16="http://schemas.microsoft.com/office/drawing/2014/main" id="{9D247606-71E9-15B5-74F0-20424BFF5DE1}"/>
              </a:ext>
            </a:extLst>
          </p:cNvPr>
          <p:cNvSpPr/>
          <p:nvPr/>
        </p:nvSpPr>
        <p:spPr>
          <a:xfrm>
            <a:off x="4031065" y="347285"/>
            <a:ext cx="1097050" cy="5081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584D52B-7630-D447-2FC6-D5E40E1EE1A8}"/>
              </a:ext>
            </a:extLst>
          </p:cNvPr>
          <p:cNvSpPr/>
          <p:nvPr/>
        </p:nvSpPr>
        <p:spPr>
          <a:xfrm>
            <a:off x="4031065" y="346882"/>
            <a:ext cx="1097050" cy="50814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MARL</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Mono agent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9757" y="2681129"/>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Nous avons d'abord abordé ce problème en utilisant un modèle à agent unique. Dans ce contexte, "agent unique" signifie que nous avons modélisé le problème comme si un seul agent était responsable du contrôle de tous les feux de circulation dans la ville.</a:t>
            </a:r>
          </a:p>
          <a:p>
            <a:pPr marL="228600" lvl="0" indent="-228600" algn="l" rtl="0">
              <a:lnSpc>
                <a:spcPct val="90000"/>
              </a:lnSpc>
              <a:spcBef>
                <a:spcPts val="0"/>
              </a:spcBef>
              <a:spcAft>
                <a:spcPts val="0"/>
              </a:spcAft>
              <a:buClr>
                <a:schemeClr val="dk1"/>
              </a:buClr>
              <a:buSzPts val="2000"/>
              <a:buChar char="•"/>
            </a:pPr>
            <a:endParaRPr lang="fr-FR" sz="2000" dirty="0"/>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D1406E3A-1CDE-586A-6E91-A94AA265A8BA}"/>
              </a:ext>
            </a:extLst>
          </p:cNvPr>
          <p:cNvSpPr/>
          <p:nvPr/>
        </p:nvSpPr>
        <p:spPr>
          <a:xfrm>
            <a:off x="2493582"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CCD9BFCE-25A0-6B29-03D3-947327143702}"/>
              </a:ext>
            </a:extLst>
          </p:cNvPr>
          <p:cNvSpPr/>
          <p:nvPr/>
        </p:nvSpPr>
        <p:spPr>
          <a:xfrm>
            <a:off x="7448184"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C2E264AB-8FF3-EEFE-5F61-73B581E16E47}"/>
              </a:ext>
            </a:extLst>
          </p:cNvPr>
          <p:cNvCxnSpPr>
            <a:cxnSpLocks/>
            <a:stCxn id="3" idx="0"/>
            <a:endCxn id="2" idx="0"/>
          </p:cNvCxnSpPr>
          <p:nvPr/>
        </p:nvCxnSpPr>
        <p:spPr>
          <a:xfrm rot="16200000" flipV="1">
            <a:off x="5811890" y="476082"/>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E40E4F5D-56AE-925C-5DEA-FA9A8323C41C}"/>
              </a:ext>
            </a:extLst>
          </p:cNvPr>
          <p:cNvCxnSpPr>
            <a:cxnSpLocks/>
            <a:stCxn id="2" idx="2"/>
            <a:endCxn id="3" idx="2"/>
          </p:cNvCxnSpPr>
          <p:nvPr/>
        </p:nvCxnSpPr>
        <p:spPr>
          <a:xfrm rot="16200000" flipH="1">
            <a:off x="5811890" y="1185945"/>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DA026C6D-BD7D-9DC2-D693-E792858B031F}"/>
              </a:ext>
            </a:extLst>
          </p:cNvPr>
          <p:cNvSpPr txBox="1"/>
          <p:nvPr/>
        </p:nvSpPr>
        <p:spPr>
          <a:xfrm>
            <a:off x="4253300" y="2350754"/>
            <a:ext cx="3129878" cy="307777"/>
          </a:xfrm>
          <a:prstGeom prst="rect">
            <a:avLst/>
          </a:prstGeom>
          <a:noFill/>
        </p:spPr>
        <p:txBody>
          <a:bodyPr wrap="square" rtlCol="0">
            <a:spAutoFit/>
          </a:bodyPr>
          <a:lstStyle/>
          <a:p>
            <a:r>
              <a:rPr lang="en-US" b="1" dirty="0"/>
              <a:t>Action : change traffic light status </a:t>
            </a:r>
          </a:p>
        </p:txBody>
      </p:sp>
      <p:sp>
        <p:nvSpPr>
          <p:cNvPr id="9" name="ZoneTexte 8">
            <a:extLst>
              <a:ext uri="{FF2B5EF4-FFF2-40B4-BE49-F238E27FC236}">
                <a16:creationId xmlns:a16="http://schemas.microsoft.com/office/drawing/2014/main" id="{0F2AF77B-3DDF-6657-E278-ACD550B2E13D}"/>
              </a:ext>
            </a:extLst>
          </p:cNvPr>
          <p:cNvSpPr txBox="1"/>
          <p:nvPr/>
        </p:nvSpPr>
        <p:spPr>
          <a:xfrm>
            <a:off x="4268436" y="4035638"/>
            <a:ext cx="3562085" cy="307777"/>
          </a:xfrm>
          <a:prstGeom prst="rect">
            <a:avLst/>
          </a:prstGeom>
          <a:noFill/>
        </p:spPr>
        <p:txBody>
          <a:bodyPr wrap="square" rtlCol="0">
            <a:spAutoFit/>
          </a:bodyPr>
          <a:lstStyle/>
          <a:p>
            <a:r>
              <a:rPr lang="en-US" b="1" dirty="0"/>
              <a:t>Reward : - ( average waiting time)</a:t>
            </a:r>
          </a:p>
        </p:txBody>
      </p:sp>
      <p:sp>
        <p:nvSpPr>
          <p:cNvPr id="35" name="Rectangle 34">
            <a:extLst>
              <a:ext uri="{FF2B5EF4-FFF2-40B4-BE49-F238E27FC236}">
                <a16:creationId xmlns:a16="http://schemas.microsoft.com/office/drawing/2014/main" id="{4564D336-E0FB-F5B3-1073-BD7C99C99CB0}"/>
              </a:ext>
            </a:extLst>
          </p:cNvPr>
          <p:cNvSpPr/>
          <p:nvPr/>
        </p:nvSpPr>
        <p:spPr>
          <a:xfrm>
            <a:off x="3990935" y="274548"/>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e 35">
            <a:extLst>
              <a:ext uri="{FF2B5EF4-FFF2-40B4-BE49-F238E27FC236}">
                <a16:creationId xmlns:a16="http://schemas.microsoft.com/office/drawing/2014/main" id="{7C6680FA-B8F1-9AF6-A281-FF1B250FA946}"/>
              </a:ext>
            </a:extLst>
          </p:cNvPr>
          <p:cNvGrpSpPr/>
          <p:nvPr/>
        </p:nvGrpSpPr>
        <p:grpSpPr>
          <a:xfrm>
            <a:off x="3996790" y="257834"/>
            <a:ext cx="1266746" cy="687045"/>
            <a:chOff x="2606890" y="2132199"/>
            <a:chExt cx="3430150" cy="281018"/>
          </a:xfrm>
          <a:noFill/>
        </p:grpSpPr>
        <p:sp>
          <p:nvSpPr>
            <p:cNvPr id="37" name="Rectangle 36">
              <a:extLst>
                <a:ext uri="{FF2B5EF4-FFF2-40B4-BE49-F238E27FC236}">
                  <a16:creationId xmlns:a16="http://schemas.microsoft.com/office/drawing/2014/main" id="{1B641126-BB22-ACA0-31FF-D19D89AA9442}"/>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BC3EE4E4-3FA2-AD30-334A-B3CDFAD309AE}"/>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Mono agent</a:t>
              </a:r>
            </a:p>
          </p:txBody>
        </p:sp>
      </p:grpSp>
      <p:sp>
        <p:nvSpPr>
          <p:cNvPr id="41" name="Espace réservé du numéro de diapositive 40">
            <a:extLst>
              <a:ext uri="{FF2B5EF4-FFF2-40B4-BE49-F238E27FC236}">
                <a16:creationId xmlns:a16="http://schemas.microsoft.com/office/drawing/2014/main" id="{907FAFAC-C78D-4C93-7644-37A99EC184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a:p>
        </p:txBody>
      </p:sp>
      <p:sp>
        <p:nvSpPr>
          <p:cNvPr id="42" name="Rectangle 9">
            <a:extLst>
              <a:ext uri="{FF2B5EF4-FFF2-40B4-BE49-F238E27FC236}">
                <a16:creationId xmlns:a16="http://schemas.microsoft.com/office/drawing/2014/main" id="{1B128517-0EA3-719A-9FDE-F71874DE8520}"/>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077210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344014" y="245506"/>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MARL</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93798" y="1131235"/>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Mono agent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774019" y="2929136"/>
            <a:ext cx="9724031" cy="36833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endParaRPr lang="fr-FR" sz="1600" dirty="0"/>
          </a:p>
          <a:p>
            <a:pPr marL="0" marR="0" lvl="0" indent="0" algn="l" rtl="0">
              <a:spcBef>
                <a:spcPts val="0"/>
              </a:spcBef>
              <a:spcAft>
                <a:spcPts val="0"/>
              </a:spcAft>
              <a:buNone/>
            </a:pPr>
            <a:r>
              <a:rPr lang="fr-FR" sz="1600" b="1" dirty="0">
                <a:solidFill>
                  <a:schemeClr val="dk1"/>
                </a:solidFill>
                <a:latin typeface="Calibri"/>
                <a:ea typeface="Calibri"/>
                <a:cs typeface="Calibri"/>
                <a:sym typeface="Calibri"/>
              </a:rPr>
              <a:t>Avantages</a:t>
            </a:r>
            <a:r>
              <a:rPr lang="fr-FR" sz="1600" dirty="0">
                <a:solidFill>
                  <a:schemeClr val="dk1"/>
                </a:solidFill>
                <a:latin typeface="Calibri"/>
                <a:ea typeface="Calibri"/>
                <a:cs typeface="Calibri"/>
                <a:sym typeface="Calibri"/>
              </a:rPr>
              <a:t> :  -La simplicité, </a:t>
            </a:r>
          </a:p>
          <a:p>
            <a:pPr marL="0" marR="0" lvl="0" indent="0" algn="l" rtl="0">
              <a:spcBef>
                <a:spcPts val="0"/>
              </a:spcBef>
              <a:spcAft>
                <a:spcPts val="0"/>
              </a:spcAft>
              <a:buNone/>
            </a:pPr>
            <a:r>
              <a:rPr lang="fr-FR" sz="1600" dirty="0"/>
              <a:t> 	   - L</a:t>
            </a:r>
            <a:r>
              <a:rPr lang="fr-FR" sz="1600" dirty="0">
                <a:solidFill>
                  <a:schemeClr val="dk1"/>
                </a:solidFill>
                <a:latin typeface="Calibri"/>
                <a:ea typeface="Calibri"/>
                <a:cs typeface="Calibri"/>
                <a:sym typeface="Calibri"/>
              </a:rPr>
              <a:t>'efficacité pour les problèmes de petite échelle, </a:t>
            </a:r>
            <a:br>
              <a:rPr lang="fr-FR" sz="1600" dirty="0">
                <a:solidFill>
                  <a:schemeClr val="dk1"/>
                </a:solidFill>
                <a:latin typeface="Calibri"/>
                <a:ea typeface="Calibri"/>
                <a:cs typeface="Calibri"/>
                <a:sym typeface="Calibri"/>
              </a:rPr>
            </a:br>
            <a:r>
              <a:rPr lang="fr-FR" sz="1600" dirty="0">
                <a:solidFill>
                  <a:schemeClr val="dk1"/>
                </a:solidFill>
                <a:latin typeface="Calibri"/>
                <a:ea typeface="Calibri"/>
                <a:cs typeface="Calibri"/>
                <a:sym typeface="Calibri"/>
              </a:rPr>
              <a:t>	   -La convergence de l'apprentissage rapide </a:t>
            </a:r>
          </a:p>
          <a:p>
            <a:pPr marL="0" marR="0" lvl="0" indent="0" algn="l" rtl="0">
              <a:spcBef>
                <a:spcPts val="0"/>
              </a:spcBef>
              <a:spcAft>
                <a:spcPts val="0"/>
              </a:spcAft>
              <a:buNone/>
            </a:pPr>
            <a:endParaRPr lang="fr-FR" sz="1600" dirty="0"/>
          </a:p>
          <a:p>
            <a:pPr marL="0" marR="0" lvl="0" indent="0" algn="l" rtl="0">
              <a:spcBef>
                <a:spcPts val="0"/>
              </a:spcBef>
              <a:spcAft>
                <a:spcPts val="0"/>
              </a:spcAft>
              <a:buNone/>
            </a:pPr>
            <a:endParaRPr lang="fr-F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1600" b="1" dirty="0">
                <a:solidFill>
                  <a:schemeClr val="dk1"/>
                </a:solidFill>
                <a:latin typeface="Calibri"/>
                <a:ea typeface="Calibri"/>
                <a:cs typeface="Calibri"/>
                <a:sym typeface="Calibri"/>
              </a:rPr>
              <a:t>Limites</a:t>
            </a:r>
            <a:r>
              <a:rPr lang="fr-FR" sz="1600" dirty="0">
                <a:solidFill>
                  <a:schemeClr val="dk1"/>
                </a:solidFill>
                <a:latin typeface="Calibri"/>
                <a:ea typeface="Calibri"/>
                <a:cs typeface="Calibri"/>
                <a:sym typeface="Calibri"/>
              </a:rPr>
              <a:t> : le manque d'évolutivité pour des problèmes plus vastes ou complexes.</a:t>
            </a:r>
            <a:endParaRPr lang="fr-FR" sz="1600" dirty="0"/>
          </a:p>
        </p:txBody>
      </p:sp>
      <p:sp>
        <p:nvSpPr>
          <p:cNvPr id="19" name="Rectangle 18">
            <a:extLst>
              <a:ext uri="{FF2B5EF4-FFF2-40B4-BE49-F238E27FC236}">
                <a16:creationId xmlns:a16="http://schemas.microsoft.com/office/drawing/2014/main" id="{CBDE885D-2A4E-671D-BE65-1F5F5C2F7CBF}"/>
              </a:ext>
            </a:extLst>
          </p:cNvPr>
          <p:cNvSpPr/>
          <p:nvPr/>
        </p:nvSpPr>
        <p:spPr>
          <a:xfrm>
            <a:off x="2312125" y="2012651"/>
            <a:ext cx="6988629" cy="2680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 coins arrondis 1">
            <a:extLst>
              <a:ext uri="{FF2B5EF4-FFF2-40B4-BE49-F238E27FC236}">
                <a16:creationId xmlns:a16="http://schemas.microsoft.com/office/drawing/2014/main" id="{D1406E3A-1CDE-586A-6E91-A94AA265A8BA}"/>
              </a:ext>
            </a:extLst>
          </p:cNvPr>
          <p:cNvSpPr/>
          <p:nvPr/>
        </p:nvSpPr>
        <p:spPr>
          <a:xfrm>
            <a:off x="2493582"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CCD9BFCE-25A0-6B29-03D3-947327143702}"/>
              </a:ext>
            </a:extLst>
          </p:cNvPr>
          <p:cNvSpPr/>
          <p:nvPr/>
        </p:nvSpPr>
        <p:spPr>
          <a:xfrm>
            <a:off x="7448184" y="295338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C2E264AB-8FF3-EEFE-5F61-73B581E16E47}"/>
              </a:ext>
            </a:extLst>
          </p:cNvPr>
          <p:cNvCxnSpPr>
            <a:cxnSpLocks/>
            <a:stCxn id="3" idx="0"/>
            <a:endCxn id="2" idx="0"/>
          </p:cNvCxnSpPr>
          <p:nvPr/>
        </p:nvCxnSpPr>
        <p:spPr>
          <a:xfrm rot="16200000" flipV="1">
            <a:off x="5811890" y="476082"/>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E40E4F5D-56AE-925C-5DEA-FA9A8323C41C}"/>
              </a:ext>
            </a:extLst>
          </p:cNvPr>
          <p:cNvCxnSpPr>
            <a:cxnSpLocks/>
            <a:stCxn id="2" idx="2"/>
            <a:endCxn id="3" idx="2"/>
          </p:cNvCxnSpPr>
          <p:nvPr/>
        </p:nvCxnSpPr>
        <p:spPr>
          <a:xfrm rot="16200000" flipH="1">
            <a:off x="5811890" y="1185945"/>
            <a:ext cx="12700" cy="4954602"/>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DA026C6D-BD7D-9DC2-D693-E792858B031F}"/>
              </a:ext>
            </a:extLst>
          </p:cNvPr>
          <p:cNvSpPr txBox="1"/>
          <p:nvPr/>
        </p:nvSpPr>
        <p:spPr>
          <a:xfrm>
            <a:off x="4253300" y="2350754"/>
            <a:ext cx="3129878" cy="307777"/>
          </a:xfrm>
          <a:prstGeom prst="rect">
            <a:avLst/>
          </a:prstGeom>
          <a:noFill/>
        </p:spPr>
        <p:txBody>
          <a:bodyPr wrap="square" rtlCol="0">
            <a:spAutoFit/>
          </a:bodyPr>
          <a:lstStyle/>
          <a:p>
            <a:r>
              <a:rPr lang="en-US" b="1" dirty="0"/>
              <a:t>Action : change traffic light status </a:t>
            </a:r>
          </a:p>
        </p:txBody>
      </p:sp>
      <p:sp>
        <p:nvSpPr>
          <p:cNvPr id="9" name="ZoneTexte 8">
            <a:extLst>
              <a:ext uri="{FF2B5EF4-FFF2-40B4-BE49-F238E27FC236}">
                <a16:creationId xmlns:a16="http://schemas.microsoft.com/office/drawing/2014/main" id="{0F2AF77B-3DDF-6657-E278-ACD550B2E13D}"/>
              </a:ext>
            </a:extLst>
          </p:cNvPr>
          <p:cNvSpPr txBox="1"/>
          <p:nvPr/>
        </p:nvSpPr>
        <p:spPr>
          <a:xfrm>
            <a:off x="4268436" y="4035638"/>
            <a:ext cx="3562085" cy="307777"/>
          </a:xfrm>
          <a:prstGeom prst="rect">
            <a:avLst/>
          </a:prstGeom>
          <a:noFill/>
        </p:spPr>
        <p:txBody>
          <a:bodyPr wrap="square" rtlCol="0">
            <a:spAutoFit/>
          </a:bodyPr>
          <a:lstStyle/>
          <a:p>
            <a:r>
              <a:rPr lang="en-US" b="1" dirty="0"/>
              <a:t>Reward : - ( average waiting time)</a:t>
            </a:r>
          </a:p>
        </p:txBody>
      </p:sp>
      <p:sp>
        <p:nvSpPr>
          <p:cNvPr id="39" name="Rectangle 38">
            <a:extLst>
              <a:ext uri="{FF2B5EF4-FFF2-40B4-BE49-F238E27FC236}">
                <a16:creationId xmlns:a16="http://schemas.microsoft.com/office/drawing/2014/main" id="{D8DF1DE2-A561-FABE-3E74-E3EEC759316B}"/>
              </a:ext>
            </a:extLst>
          </p:cNvPr>
          <p:cNvSpPr/>
          <p:nvPr/>
        </p:nvSpPr>
        <p:spPr>
          <a:xfrm>
            <a:off x="3984868" y="245506"/>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3"/>
            <a:ext cx="2909390" cy="687045"/>
            <a:chOff x="2606890" y="2132199"/>
            <a:chExt cx="7878172" cy="281018"/>
          </a:xfrm>
          <a:noFill/>
        </p:grpSpPr>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Mono agent</a:t>
              </a:r>
            </a:p>
          </p:txBody>
        </p:sp>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0" name="Rectangle 9">
              <a:extLst>
                <a:ext uri="{FF2B5EF4-FFF2-40B4-BE49-F238E27FC236}">
                  <a16:creationId xmlns:a16="http://schemas.microsoft.com/office/drawing/2014/main" id="{F1DD0F2E-227E-5890-AEA1-FFD78B58C784}"/>
                </a:ext>
              </a:extLst>
            </p:cNvPr>
            <p:cNvSpPr/>
            <p:nvPr/>
          </p:nvSpPr>
          <p:spPr>
            <a:xfrm>
              <a:off x="8157040" y="2228598"/>
              <a:ext cx="2328022" cy="100710"/>
            </a:xfrm>
            <a:prstGeom prst="rect">
              <a:avLst/>
            </a:prstGeom>
            <a:grpFill/>
            <a:ln>
              <a:noFill/>
            </a:ln>
          </p:spPr>
          <p:txBody>
            <a:bodyPr wrap="square">
              <a:spAutoFit/>
            </a:bodyPr>
            <a:lstStyle/>
            <a:p>
              <a:r>
                <a:rPr lang="fr-FR" sz="1000" dirty="0">
                  <a:solidFill>
                    <a:schemeClr val="bg1"/>
                  </a:solidFill>
                  <a:latin typeface="Century Gothic" pitchFamily="34" charset="0"/>
                </a:rPr>
                <a:t>Avantages</a:t>
              </a:r>
            </a:p>
          </p:txBody>
        </p:sp>
      </p:grpSp>
      <p:sp>
        <p:nvSpPr>
          <p:cNvPr id="11" name="Rectangle : coins arrondis 10">
            <a:extLst>
              <a:ext uri="{FF2B5EF4-FFF2-40B4-BE49-F238E27FC236}">
                <a16:creationId xmlns:a16="http://schemas.microsoft.com/office/drawing/2014/main" id="{98023771-F4EC-8EC2-45B2-1DE101797FBC}"/>
              </a:ext>
            </a:extLst>
          </p:cNvPr>
          <p:cNvSpPr/>
          <p:nvPr/>
        </p:nvSpPr>
        <p:spPr>
          <a:xfrm>
            <a:off x="7448184" y="2953382"/>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2" name="Rectangle : coins arrondis 11">
            <a:extLst>
              <a:ext uri="{FF2B5EF4-FFF2-40B4-BE49-F238E27FC236}">
                <a16:creationId xmlns:a16="http://schemas.microsoft.com/office/drawing/2014/main" id="{3C23C536-3453-337D-5137-F8DF5C0B6597}"/>
              </a:ext>
            </a:extLst>
          </p:cNvPr>
          <p:cNvSpPr/>
          <p:nvPr/>
        </p:nvSpPr>
        <p:spPr>
          <a:xfrm>
            <a:off x="7448184" y="2953381"/>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3" name="Rectangle : coins arrondis 12">
            <a:extLst>
              <a:ext uri="{FF2B5EF4-FFF2-40B4-BE49-F238E27FC236}">
                <a16:creationId xmlns:a16="http://schemas.microsoft.com/office/drawing/2014/main" id="{3938C34E-AFDD-0C33-D26B-403403B42B0A}"/>
              </a:ext>
            </a:extLst>
          </p:cNvPr>
          <p:cNvSpPr/>
          <p:nvPr/>
        </p:nvSpPr>
        <p:spPr>
          <a:xfrm>
            <a:off x="7448184" y="2953380"/>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4" name="Rectangle : coins arrondis 13">
            <a:extLst>
              <a:ext uri="{FF2B5EF4-FFF2-40B4-BE49-F238E27FC236}">
                <a16:creationId xmlns:a16="http://schemas.microsoft.com/office/drawing/2014/main" id="{B4E01BB6-41F0-E59E-5A06-A07F8756848D}"/>
              </a:ext>
            </a:extLst>
          </p:cNvPr>
          <p:cNvSpPr/>
          <p:nvPr/>
        </p:nvSpPr>
        <p:spPr>
          <a:xfrm>
            <a:off x="7448184" y="29533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0" name="Espace réservé du numéro de diapositive 19">
            <a:extLst>
              <a:ext uri="{FF2B5EF4-FFF2-40B4-BE49-F238E27FC236}">
                <a16:creationId xmlns:a16="http://schemas.microsoft.com/office/drawing/2014/main" id="{F79517EE-29DE-A967-7716-759AE14624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spTree>
    <p:extLst>
      <p:ext uri="{BB962C8B-B14F-4D97-AF65-F5344CB8AC3E}">
        <p14:creationId xmlns:p14="http://schemas.microsoft.com/office/powerpoint/2010/main" val="284857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sp>
        <p:nvSpPr>
          <p:cNvPr id="39" name="Rectangle 38">
            <a:extLst>
              <a:ext uri="{FF2B5EF4-FFF2-40B4-BE49-F238E27FC236}">
                <a16:creationId xmlns:a16="http://schemas.microsoft.com/office/drawing/2014/main" id="{D8DF1DE2-A561-FABE-3E74-E3EEC759316B}"/>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12" name="Rectangle : coins arrondis 11">
            <a:extLst>
              <a:ext uri="{FF2B5EF4-FFF2-40B4-BE49-F238E27FC236}">
                <a16:creationId xmlns:a16="http://schemas.microsoft.com/office/drawing/2014/main" id="{3CEF3C36-8445-64BA-FA63-1FACE6BBD5D8}"/>
              </a:ext>
            </a:extLst>
          </p:cNvPr>
          <p:cNvSpPr/>
          <p:nvPr/>
        </p:nvSpPr>
        <p:spPr>
          <a:xfrm>
            <a:off x="2629573" y="3126504"/>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3" name="Rectangle : coins arrondis 12">
            <a:extLst>
              <a:ext uri="{FF2B5EF4-FFF2-40B4-BE49-F238E27FC236}">
                <a16:creationId xmlns:a16="http://schemas.microsoft.com/office/drawing/2014/main" id="{0D135650-D71C-F76A-AB75-4493DD2637D6}"/>
              </a:ext>
            </a:extLst>
          </p:cNvPr>
          <p:cNvSpPr/>
          <p:nvPr/>
        </p:nvSpPr>
        <p:spPr>
          <a:xfrm>
            <a:off x="8115299" y="312650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4" name="Connecteur : en angle 13">
            <a:extLst>
              <a:ext uri="{FF2B5EF4-FFF2-40B4-BE49-F238E27FC236}">
                <a16:creationId xmlns:a16="http://schemas.microsoft.com/office/drawing/2014/main" id="{0DA4161A-DC68-F14C-40DA-C8CD7F388EEE}"/>
              </a:ext>
            </a:extLst>
          </p:cNvPr>
          <p:cNvCxnSpPr>
            <a:cxnSpLocks/>
            <a:stCxn id="27" idx="0"/>
            <a:endCxn id="12" idx="0"/>
          </p:cNvCxnSpPr>
          <p:nvPr/>
        </p:nvCxnSpPr>
        <p:spPr>
          <a:xfrm rot="16200000" flipH="1" flipV="1">
            <a:off x="6028227" y="463987"/>
            <a:ext cx="104870" cy="5220164"/>
          </a:xfrm>
          <a:prstGeom prst="bentConnector3">
            <a:avLst>
              <a:gd name="adj1" fmla="val -21798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 en angle 17">
            <a:extLst>
              <a:ext uri="{FF2B5EF4-FFF2-40B4-BE49-F238E27FC236}">
                <a16:creationId xmlns:a16="http://schemas.microsoft.com/office/drawing/2014/main" id="{6E19DD02-F483-99E6-BC64-935B907BB049}"/>
              </a:ext>
            </a:extLst>
          </p:cNvPr>
          <p:cNvCxnSpPr>
            <a:cxnSpLocks/>
            <a:stCxn id="12" idx="2"/>
            <a:endCxn id="27" idx="2"/>
          </p:cNvCxnSpPr>
          <p:nvPr/>
        </p:nvCxnSpPr>
        <p:spPr>
          <a:xfrm rot="16200000" flipH="1">
            <a:off x="5183679" y="2123268"/>
            <a:ext cx="1793966" cy="5220164"/>
          </a:xfrm>
          <a:prstGeom prst="bentConnector3">
            <a:avLst>
              <a:gd name="adj1" fmla="val 11274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 coins arrondis 19">
            <a:extLst>
              <a:ext uri="{FF2B5EF4-FFF2-40B4-BE49-F238E27FC236}">
                <a16:creationId xmlns:a16="http://schemas.microsoft.com/office/drawing/2014/main" id="{2C87D7B6-A183-EF28-7A93-88D58712834B}"/>
              </a:ext>
            </a:extLst>
          </p:cNvPr>
          <p:cNvSpPr/>
          <p:nvPr/>
        </p:nvSpPr>
        <p:spPr>
          <a:xfrm>
            <a:off x="8121649" y="361604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4" name="Rectangle : coins arrondis 23">
            <a:extLst>
              <a:ext uri="{FF2B5EF4-FFF2-40B4-BE49-F238E27FC236}">
                <a16:creationId xmlns:a16="http://schemas.microsoft.com/office/drawing/2014/main" id="{1DE16E49-E7AC-6FAE-899C-1DD2B6A06BF6}"/>
              </a:ext>
            </a:extLst>
          </p:cNvPr>
          <p:cNvSpPr/>
          <p:nvPr/>
        </p:nvSpPr>
        <p:spPr>
          <a:xfrm>
            <a:off x="8127999" y="410559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5" name="Rectangle : coins arrondis 24">
            <a:extLst>
              <a:ext uri="{FF2B5EF4-FFF2-40B4-BE49-F238E27FC236}">
                <a16:creationId xmlns:a16="http://schemas.microsoft.com/office/drawing/2014/main" id="{74BCBAA6-11DE-F721-5FB3-2DAAEC27582C}"/>
              </a:ext>
            </a:extLst>
          </p:cNvPr>
          <p:cNvSpPr/>
          <p:nvPr/>
        </p:nvSpPr>
        <p:spPr>
          <a:xfrm>
            <a:off x="8134349" y="459513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6" name="Rectangle : coins arrondis 25">
            <a:extLst>
              <a:ext uri="{FF2B5EF4-FFF2-40B4-BE49-F238E27FC236}">
                <a16:creationId xmlns:a16="http://schemas.microsoft.com/office/drawing/2014/main" id="{551B5820-DABE-364B-79ED-A0DDED7EC173}"/>
              </a:ext>
            </a:extLst>
          </p:cNvPr>
          <p:cNvSpPr/>
          <p:nvPr/>
        </p:nvSpPr>
        <p:spPr>
          <a:xfrm>
            <a:off x="8140699" y="508467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7" name="Rectangle : coins arrondis 26">
            <a:extLst>
              <a:ext uri="{FF2B5EF4-FFF2-40B4-BE49-F238E27FC236}">
                <a16:creationId xmlns:a16="http://schemas.microsoft.com/office/drawing/2014/main" id="{D45F47ED-C4CA-2E35-8FA0-076106343DE0}"/>
              </a:ext>
            </a:extLst>
          </p:cNvPr>
          <p:cNvSpPr/>
          <p:nvPr/>
        </p:nvSpPr>
        <p:spPr>
          <a:xfrm>
            <a:off x="8013410" y="3021634"/>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Espace réservé du numéro de diapositive 28">
            <a:extLst>
              <a:ext uri="{FF2B5EF4-FFF2-40B4-BE49-F238E27FC236}">
                <a16:creationId xmlns:a16="http://schemas.microsoft.com/office/drawing/2014/main" id="{E506195F-864F-0B56-AA45-CB90F6138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55</a:t>
            </a:fld>
            <a:endParaRPr lang="fr-FR"/>
          </a:p>
        </p:txBody>
      </p:sp>
      <p:sp>
        <p:nvSpPr>
          <p:cNvPr id="33" name="Rectangle 9">
            <a:extLst>
              <a:ext uri="{FF2B5EF4-FFF2-40B4-BE49-F238E27FC236}">
                <a16:creationId xmlns:a16="http://schemas.microsoft.com/office/drawing/2014/main" id="{DF5B25D6-215B-5E76-2227-78E743CDBD32}"/>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335419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2" name="Rectangle : coins arrondis 1">
            <a:extLst>
              <a:ext uri="{FF2B5EF4-FFF2-40B4-BE49-F238E27FC236}">
                <a16:creationId xmlns:a16="http://schemas.microsoft.com/office/drawing/2014/main" id="{AD42EC6B-EC17-C3B8-E3F2-A70B067B94EB}"/>
              </a:ext>
            </a:extLst>
          </p:cNvPr>
          <p:cNvSpPr/>
          <p:nvPr/>
        </p:nvSpPr>
        <p:spPr>
          <a:xfrm>
            <a:off x="7615974" y="3274063"/>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0D669891-08EE-C832-1A8D-D2999CDCE9E7}"/>
              </a:ext>
            </a:extLst>
          </p:cNvPr>
          <p:cNvSpPr/>
          <p:nvPr/>
        </p:nvSpPr>
        <p:spPr>
          <a:xfrm>
            <a:off x="9765833" y="251529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0640E80C-6352-F104-EF44-A80FB8638146}"/>
              </a:ext>
            </a:extLst>
          </p:cNvPr>
          <p:cNvCxnSpPr>
            <a:cxnSpLocks/>
            <a:stCxn id="10" idx="0"/>
            <a:endCxn id="2" idx="0"/>
          </p:cNvCxnSpPr>
          <p:nvPr/>
        </p:nvCxnSpPr>
        <p:spPr>
          <a:xfrm rot="16200000" flipH="1" flipV="1">
            <a:off x="8967312" y="1900096"/>
            <a:ext cx="863636" cy="1884297"/>
          </a:xfrm>
          <a:prstGeom prst="bentConnector3">
            <a:avLst>
              <a:gd name="adj1" fmla="val -264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73C7D2B8-4C65-4908-43F7-8B52E17AEBEC}"/>
              </a:ext>
            </a:extLst>
          </p:cNvPr>
          <p:cNvCxnSpPr>
            <a:cxnSpLocks/>
            <a:stCxn id="2" idx="2"/>
            <a:endCxn id="10" idx="2"/>
          </p:cNvCxnSpPr>
          <p:nvPr/>
        </p:nvCxnSpPr>
        <p:spPr>
          <a:xfrm rot="16200000" flipH="1">
            <a:off x="8881529" y="3559377"/>
            <a:ext cx="1035200" cy="1884297"/>
          </a:xfrm>
          <a:prstGeom prst="bentConnector3">
            <a:avLst>
              <a:gd name="adj1" fmla="val 1220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 coins arrondis 5">
            <a:extLst>
              <a:ext uri="{FF2B5EF4-FFF2-40B4-BE49-F238E27FC236}">
                <a16:creationId xmlns:a16="http://schemas.microsoft.com/office/drawing/2014/main" id="{2B736914-7914-EEDE-EBF5-C0232778C631}"/>
              </a:ext>
            </a:extLst>
          </p:cNvPr>
          <p:cNvSpPr/>
          <p:nvPr/>
        </p:nvSpPr>
        <p:spPr>
          <a:xfrm>
            <a:off x="9772183" y="300484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7" name="Rectangle : coins arrondis 6">
            <a:extLst>
              <a:ext uri="{FF2B5EF4-FFF2-40B4-BE49-F238E27FC236}">
                <a16:creationId xmlns:a16="http://schemas.microsoft.com/office/drawing/2014/main" id="{183578D7-2E79-EA1A-79E4-384EB773F103}"/>
              </a:ext>
            </a:extLst>
          </p:cNvPr>
          <p:cNvSpPr/>
          <p:nvPr/>
        </p:nvSpPr>
        <p:spPr>
          <a:xfrm>
            <a:off x="9778533" y="349438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8" name="Rectangle : coins arrondis 7">
            <a:extLst>
              <a:ext uri="{FF2B5EF4-FFF2-40B4-BE49-F238E27FC236}">
                <a16:creationId xmlns:a16="http://schemas.microsoft.com/office/drawing/2014/main" id="{3B12160F-D695-7C04-2CAA-C14FDCFEF682}"/>
              </a:ext>
            </a:extLst>
          </p:cNvPr>
          <p:cNvSpPr/>
          <p:nvPr/>
        </p:nvSpPr>
        <p:spPr>
          <a:xfrm>
            <a:off x="9784883" y="398392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9" name="Rectangle : coins arrondis 8">
            <a:extLst>
              <a:ext uri="{FF2B5EF4-FFF2-40B4-BE49-F238E27FC236}">
                <a16:creationId xmlns:a16="http://schemas.microsoft.com/office/drawing/2014/main" id="{BA898636-074E-E15A-920D-5FD7E15F0D7D}"/>
              </a:ext>
            </a:extLst>
          </p:cNvPr>
          <p:cNvSpPr/>
          <p:nvPr/>
        </p:nvSpPr>
        <p:spPr>
          <a:xfrm>
            <a:off x="9791233" y="4473469"/>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0" name="Rectangle : coins arrondis 9">
            <a:extLst>
              <a:ext uri="{FF2B5EF4-FFF2-40B4-BE49-F238E27FC236}">
                <a16:creationId xmlns:a16="http://schemas.microsoft.com/office/drawing/2014/main" id="{655F8D1D-69A4-51B1-996F-6FF242CA7221}"/>
              </a:ext>
            </a:extLst>
          </p:cNvPr>
          <p:cNvSpPr/>
          <p:nvPr/>
        </p:nvSpPr>
        <p:spPr>
          <a:xfrm>
            <a:off x="9663944" y="2410427"/>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Google Shape;255;p10">
            <a:extLst>
              <a:ext uri="{FF2B5EF4-FFF2-40B4-BE49-F238E27FC236}">
                <a16:creationId xmlns:a16="http://schemas.microsoft.com/office/drawing/2014/main" id="{F8F063CE-49B6-4968-5D28-CFA91DFCBD66}"/>
              </a:ext>
            </a:extLst>
          </p:cNvPr>
          <p:cNvSpPr txBox="1">
            <a:spLocks noGrp="1"/>
          </p:cNvSpPr>
          <p:nvPr>
            <p:ph type="body" idx="1"/>
          </p:nvPr>
        </p:nvSpPr>
        <p:spPr>
          <a:xfrm>
            <a:off x="54649" y="2108201"/>
            <a:ext cx="5661703" cy="36914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fr-FR" sz="2000" dirty="0"/>
              <a:t>C'est pour pallier ces limitations que nous avons décidé d'explorer l'Apprentissage par Renforcement Multi-Agents (</a:t>
            </a:r>
            <a:r>
              <a:rPr lang="fr-FR" sz="2000" b="1" dirty="0"/>
              <a:t>MARL</a:t>
            </a:r>
            <a:r>
              <a:rPr lang="fr-FR" sz="2000" dirty="0"/>
              <a:t>). Le </a:t>
            </a:r>
            <a:r>
              <a:rPr lang="fr-FR" sz="2000" b="1" dirty="0"/>
              <a:t>MARL</a:t>
            </a:r>
            <a:r>
              <a:rPr lang="fr-FR" sz="2000" dirty="0"/>
              <a:t> est conçu pour gérer efficacement des situations où plusieurs acteurs ou "agents"  doivent apprendre et interagir en même temps. Dans le cas du contrôle des feux de circulation, chaque intersection peut être considérée comme un agent. Cela permet de gérer plus efficacement le flux de trafic. En adoptant le </a:t>
            </a:r>
            <a:r>
              <a:rPr lang="fr-FR" sz="2000" b="1" dirty="0"/>
              <a:t>MARL</a:t>
            </a:r>
            <a:r>
              <a:rPr lang="fr-FR" sz="2000" dirty="0"/>
              <a:t>, nous visons à améliorer la performance globale et la convergence de notre modèle.</a:t>
            </a:r>
          </a:p>
          <a:p>
            <a:pPr marL="228600" lvl="0" indent="-228600" algn="l" rtl="0">
              <a:lnSpc>
                <a:spcPct val="90000"/>
              </a:lnSpc>
              <a:spcBef>
                <a:spcPts val="0"/>
              </a:spcBef>
              <a:spcAft>
                <a:spcPts val="0"/>
              </a:spcAft>
              <a:buClr>
                <a:schemeClr val="dk1"/>
              </a:buClr>
              <a:buSzPts val="2000"/>
              <a:buChar char="•"/>
            </a:pPr>
            <a:endParaRPr lang="fr-FR" sz="2000" dirty="0"/>
          </a:p>
        </p:txBody>
      </p:sp>
      <p:sp>
        <p:nvSpPr>
          <p:cNvPr id="19" name="ZoneTexte 18">
            <a:extLst>
              <a:ext uri="{FF2B5EF4-FFF2-40B4-BE49-F238E27FC236}">
                <a16:creationId xmlns:a16="http://schemas.microsoft.com/office/drawing/2014/main" id="{EBA118E2-0B72-8320-6941-73BBB96D5DD4}"/>
              </a:ext>
            </a:extLst>
          </p:cNvPr>
          <p:cNvSpPr txBox="1"/>
          <p:nvPr/>
        </p:nvSpPr>
        <p:spPr>
          <a:xfrm>
            <a:off x="7857069" y="1800424"/>
            <a:ext cx="3129878" cy="307777"/>
          </a:xfrm>
          <a:prstGeom prst="rect">
            <a:avLst/>
          </a:prstGeom>
          <a:noFill/>
        </p:spPr>
        <p:txBody>
          <a:bodyPr wrap="square" rtlCol="0">
            <a:spAutoFit/>
          </a:bodyPr>
          <a:lstStyle/>
          <a:p>
            <a:r>
              <a:rPr lang="en-US" b="1" dirty="0"/>
              <a:t>[action1, action 2…. Action n]</a:t>
            </a:r>
          </a:p>
        </p:txBody>
      </p:sp>
      <p:sp>
        <p:nvSpPr>
          <p:cNvPr id="28" name="ZoneTexte 27">
            <a:extLst>
              <a:ext uri="{FF2B5EF4-FFF2-40B4-BE49-F238E27FC236}">
                <a16:creationId xmlns:a16="http://schemas.microsoft.com/office/drawing/2014/main" id="{D3EBDD7D-5AA9-C3E4-2FAD-90C98C898B7B}"/>
              </a:ext>
            </a:extLst>
          </p:cNvPr>
          <p:cNvSpPr txBox="1"/>
          <p:nvPr/>
        </p:nvSpPr>
        <p:spPr>
          <a:xfrm>
            <a:off x="8200894" y="5371748"/>
            <a:ext cx="3129878" cy="523220"/>
          </a:xfrm>
          <a:prstGeom prst="rect">
            <a:avLst/>
          </a:prstGeom>
          <a:noFill/>
        </p:spPr>
        <p:txBody>
          <a:bodyPr wrap="square" rtlCol="0">
            <a:spAutoFit/>
          </a:bodyPr>
          <a:lstStyle/>
          <a:p>
            <a:r>
              <a:rPr lang="en-US" b="1" dirty="0"/>
              <a:t>[observation 1, observation 2…. observation n]</a:t>
            </a:r>
          </a:p>
        </p:txBody>
      </p:sp>
      <p:sp>
        <p:nvSpPr>
          <p:cNvPr id="50" name="Rectangle 49">
            <a:extLst>
              <a:ext uri="{FF2B5EF4-FFF2-40B4-BE49-F238E27FC236}">
                <a16:creationId xmlns:a16="http://schemas.microsoft.com/office/drawing/2014/main" id="{4ECBB15D-F4FF-F635-8CBA-0AA450D57E86}"/>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e 50">
            <a:extLst>
              <a:ext uri="{FF2B5EF4-FFF2-40B4-BE49-F238E27FC236}">
                <a16:creationId xmlns:a16="http://schemas.microsoft.com/office/drawing/2014/main" id="{5A5B88A1-371D-9A38-8995-64C9E4EE820A}"/>
              </a:ext>
            </a:extLst>
          </p:cNvPr>
          <p:cNvGrpSpPr/>
          <p:nvPr/>
        </p:nvGrpSpPr>
        <p:grpSpPr>
          <a:xfrm>
            <a:off x="5294147" y="257834"/>
            <a:ext cx="1266746" cy="687045"/>
            <a:chOff x="2606890" y="2132199"/>
            <a:chExt cx="3430150" cy="281018"/>
          </a:xfrm>
          <a:noFill/>
        </p:grpSpPr>
        <p:sp>
          <p:nvSpPr>
            <p:cNvPr id="52" name="Rectangle 51">
              <a:extLst>
                <a:ext uri="{FF2B5EF4-FFF2-40B4-BE49-F238E27FC236}">
                  <a16:creationId xmlns:a16="http://schemas.microsoft.com/office/drawing/2014/main" id="{CE36C683-CB9D-D26C-0E22-730912A7954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a:extLst>
                <a:ext uri="{FF2B5EF4-FFF2-40B4-BE49-F238E27FC236}">
                  <a16:creationId xmlns:a16="http://schemas.microsoft.com/office/drawing/2014/main" id="{D03D393A-AD4F-B680-527D-C45AB43926C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55" name="Espace réservé du numéro de diapositive 54">
            <a:extLst>
              <a:ext uri="{FF2B5EF4-FFF2-40B4-BE49-F238E27FC236}">
                <a16:creationId xmlns:a16="http://schemas.microsoft.com/office/drawing/2014/main" id="{3FD6EDD5-D028-C532-9AFE-18E509BAA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56</a:t>
            </a:fld>
            <a:endParaRPr lang="fr-FR"/>
          </a:p>
        </p:txBody>
      </p:sp>
      <p:sp>
        <p:nvSpPr>
          <p:cNvPr id="56" name="Rectangle 9">
            <a:extLst>
              <a:ext uri="{FF2B5EF4-FFF2-40B4-BE49-F238E27FC236}">
                <a16:creationId xmlns:a16="http://schemas.microsoft.com/office/drawing/2014/main" id="{58FEBAEA-8CFB-7C4F-47E9-3F2397549232}"/>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80595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43" name="Rectangle 42">
            <a:extLst>
              <a:ext uri="{FF2B5EF4-FFF2-40B4-BE49-F238E27FC236}">
                <a16:creationId xmlns:a16="http://schemas.microsoft.com/office/drawing/2014/main" id="{3819D6DC-63BB-93D5-6BDE-E4C18DBE3AC6}"/>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e 43">
            <a:extLst>
              <a:ext uri="{FF2B5EF4-FFF2-40B4-BE49-F238E27FC236}">
                <a16:creationId xmlns:a16="http://schemas.microsoft.com/office/drawing/2014/main" id="{4193B180-8313-4506-EB7E-561FB0CB2FD8}"/>
              </a:ext>
            </a:extLst>
          </p:cNvPr>
          <p:cNvGrpSpPr/>
          <p:nvPr/>
        </p:nvGrpSpPr>
        <p:grpSpPr>
          <a:xfrm>
            <a:off x="5294147" y="257834"/>
            <a:ext cx="1266746" cy="687045"/>
            <a:chOff x="2606890" y="2132199"/>
            <a:chExt cx="3430150" cy="281018"/>
          </a:xfrm>
          <a:noFill/>
        </p:grpSpPr>
        <p:sp>
          <p:nvSpPr>
            <p:cNvPr id="45" name="Rectangle 44">
              <a:extLst>
                <a:ext uri="{FF2B5EF4-FFF2-40B4-BE49-F238E27FC236}">
                  <a16:creationId xmlns:a16="http://schemas.microsoft.com/office/drawing/2014/main" id="{52B5620B-402A-7B4D-19EA-905DDC885CC5}"/>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6" name="Rectangle 45">
              <a:extLst>
                <a:ext uri="{FF2B5EF4-FFF2-40B4-BE49-F238E27FC236}">
                  <a16:creationId xmlns:a16="http://schemas.microsoft.com/office/drawing/2014/main" id="{6D5A4908-D42B-F150-45BE-5576A8533AAA}"/>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48" name="Espace réservé du numéro de diapositive 47">
            <a:extLst>
              <a:ext uri="{FF2B5EF4-FFF2-40B4-BE49-F238E27FC236}">
                <a16:creationId xmlns:a16="http://schemas.microsoft.com/office/drawing/2014/main" id="{ACAB023A-5B7A-698A-59D0-DC31160CD7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57</a:t>
            </a:fld>
            <a:endParaRPr lang="fr-FR"/>
          </a:p>
        </p:txBody>
      </p:sp>
      <p:sp>
        <p:nvSpPr>
          <p:cNvPr id="49" name="Rectangle 9">
            <a:extLst>
              <a:ext uri="{FF2B5EF4-FFF2-40B4-BE49-F238E27FC236}">
                <a16:creationId xmlns:a16="http://schemas.microsoft.com/office/drawing/2014/main" id="{AACC4D01-7393-F369-3B00-FEA59F65C10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51" name="Groupe 50">
            <a:extLst>
              <a:ext uri="{FF2B5EF4-FFF2-40B4-BE49-F238E27FC236}">
                <a16:creationId xmlns:a16="http://schemas.microsoft.com/office/drawing/2014/main" id="{F0A44EFE-578C-4352-7748-C0095948D70F}"/>
              </a:ext>
            </a:extLst>
          </p:cNvPr>
          <p:cNvGrpSpPr/>
          <p:nvPr/>
        </p:nvGrpSpPr>
        <p:grpSpPr>
          <a:xfrm>
            <a:off x="1660172" y="2140765"/>
            <a:ext cx="8316136" cy="3509963"/>
            <a:chOff x="1660172" y="2140765"/>
            <a:chExt cx="8316136" cy="3509963"/>
          </a:xfrm>
        </p:grpSpPr>
        <p:pic>
          <p:nvPicPr>
            <p:cNvPr id="14" name="Google Shape;344;p17" descr="Une image contenant capture d’écran, texte, diagramme, ligne&#10;&#10;Description générée automatiquement">
              <a:extLst>
                <a:ext uri="{FF2B5EF4-FFF2-40B4-BE49-F238E27FC236}">
                  <a16:creationId xmlns:a16="http://schemas.microsoft.com/office/drawing/2014/main" id="{1D2450CE-C94F-9BC6-779B-D39D49A2FDA4}"/>
                </a:ext>
              </a:extLst>
            </p:cNvPr>
            <p:cNvPicPr preferRelativeResize="0"/>
            <p:nvPr/>
          </p:nvPicPr>
          <p:blipFill rotWithShape="1">
            <a:blip r:embed="rId3">
              <a:alphaModFix/>
            </a:blip>
            <a:srcRect/>
            <a:stretch/>
          </p:blipFill>
          <p:spPr>
            <a:xfrm>
              <a:off x="1660172" y="2140765"/>
              <a:ext cx="8316136" cy="3509963"/>
            </a:xfrm>
            <a:prstGeom prst="rect">
              <a:avLst/>
            </a:prstGeom>
            <a:noFill/>
            <a:ln>
              <a:solidFill>
                <a:schemeClr val="tx1"/>
              </a:solidFill>
            </a:ln>
          </p:spPr>
        </p:pic>
        <p:sp>
          <p:nvSpPr>
            <p:cNvPr id="50" name="Rectangle 49">
              <a:extLst>
                <a:ext uri="{FF2B5EF4-FFF2-40B4-BE49-F238E27FC236}">
                  <a16:creationId xmlns:a16="http://schemas.microsoft.com/office/drawing/2014/main" id="{2F759F66-DA24-7DC0-B740-55B55F2C0117}"/>
                </a:ext>
              </a:extLst>
            </p:cNvPr>
            <p:cNvSpPr/>
            <p:nvPr/>
          </p:nvSpPr>
          <p:spPr>
            <a:xfrm>
              <a:off x="2194560" y="3311091"/>
              <a:ext cx="490888" cy="1222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66162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0208 -0.01111 L 0.11159 0.01134 " pathEditMode="relative" rAng="0" ptsTypes="AA">
                                      <p:cBhvr>
                                        <p:cTn id="6" dur="2000" fill="hold"/>
                                        <p:tgtEl>
                                          <p:spTgt spid="26"/>
                                        </p:tgtEl>
                                        <p:attrNameLst>
                                          <p:attrName>ppt_x</p:attrName>
                                          <p:attrName>ppt_y</p:attrName>
                                        </p:attrNameLst>
                                      </p:cBhvr>
                                      <p:rCtr x="5677" y="1111"/>
                                    </p:animMotion>
                                  </p:childTnLst>
                                </p:cTn>
                              </p:par>
                              <p:par>
                                <p:cTn id="7" presetID="63" presetClass="path" presetSubtype="0" accel="50000" decel="50000" fill="hold" grpId="0" nodeType="withEffect">
                                  <p:stCondLst>
                                    <p:cond delay="0"/>
                                  </p:stCondLst>
                                  <p:childTnLst>
                                    <p:animMotion origin="layout" path="M 8.33333E-7 1.48148E-6 L 0.21315 -0.00718 " pathEditMode="relative" rAng="0" ptsTypes="AA">
                                      <p:cBhvr>
                                        <p:cTn id="8" dur="2000" fill="hold"/>
                                        <p:tgtEl>
                                          <p:spTgt spid="20"/>
                                        </p:tgtEl>
                                        <p:attrNameLst>
                                          <p:attrName>ppt_x</p:attrName>
                                          <p:attrName>ppt_y</p:attrName>
                                        </p:attrNameLst>
                                      </p:cBhvr>
                                      <p:rCtr x="10651" y="-370"/>
                                    </p:animMotion>
                                  </p:childTnLst>
                                </p:cTn>
                              </p:par>
                              <p:par>
                                <p:cTn id="9" presetID="63" presetClass="path" presetSubtype="0" accel="50000" decel="50000" fill="hold" grpId="0" nodeType="withEffect">
                                  <p:stCondLst>
                                    <p:cond delay="0"/>
                                  </p:stCondLst>
                                  <p:childTnLst>
                                    <p:animMotion origin="layout" path="M 2.91667E-6 4.81481E-6 L 0.31706 0.0074 " pathEditMode="relative" rAng="0" ptsTypes="AA">
                                      <p:cBhvr>
                                        <p:cTn id="10" dur="2000" fill="hold"/>
                                        <p:tgtEl>
                                          <p:spTgt spid="18"/>
                                        </p:tgtEl>
                                        <p:attrNameLst>
                                          <p:attrName>ppt_x</p:attrName>
                                          <p:attrName>ppt_y</p:attrName>
                                        </p:attrNameLst>
                                      </p:cBhvr>
                                      <p:rCtr x="1558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6553078"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pic>
        <p:nvPicPr>
          <p:cNvPr id="11" name="Google Shape;357;p18" descr="Une image contenant texte, Tracé, ligne, capture d’écran&#10;&#10;Description générée automatiquement">
            <a:extLst>
              <a:ext uri="{FF2B5EF4-FFF2-40B4-BE49-F238E27FC236}">
                <a16:creationId xmlns:a16="http://schemas.microsoft.com/office/drawing/2014/main" id="{7BB0AF68-4A73-9B32-CDE9-5E291343DB01}"/>
              </a:ext>
            </a:extLst>
          </p:cNvPr>
          <p:cNvPicPr preferRelativeResize="0"/>
          <p:nvPr/>
        </p:nvPicPr>
        <p:blipFill rotWithShape="1">
          <a:blip r:embed="rId3">
            <a:alphaModFix/>
          </a:blip>
          <a:srcRect/>
          <a:stretch/>
        </p:blipFill>
        <p:spPr>
          <a:xfrm>
            <a:off x="9012750" y="1371909"/>
            <a:ext cx="2955098" cy="2356459"/>
          </a:xfrm>
          <a:prstGeom prst="rect">
            <a:avLst/>
          </a:prstGeom>
          <a:noFill/>
          <a:ln>
            <a:noFill/>
          </a:ln>
        </p:spPr>
      </p:pic>
      <p:pic>
        <p:nvPicPr>
          <p:cNvPr id="12" name="Google Shape;358;p18" descr="Une image contenant texte, Tracé, capture d’écran, ligne&#10;&#10;Description générée automatiquement">
            <a:extLst>
              <a:ext uri="{FF2B5EF4-FFF2-40B4-BE49-F238E27FC236}">
                <a16:creationId xmlns:a16="http://schemas.microsoft.com/office/drawing/2014/main" id="{59065083-6B60-9348-B67B-2E4900AE4739}"/>
              </a:ext>
            </a:extLst>
          </p:cNvPr>
          <p:cNvPicPr preferRelativeResize="0"/>
          <p:nvPr/>
        </p:nvPicPr>
        <p:blipFill rotWithShape="1">
          <a:blip r:embed="rId4">
            <a:alphaModFix/>
          </a:blip>
          <a:srcRect/>
          <a:stretch/>
        </p:blipFill>
        <p:spPr>
          <a:xfrm>
            <a:off x="8942000" y="3728368"/>
            <a:ext cx="3025848" cy="2356459"/>
          </a:xfrm>
          <a:prstGeom prst="rect">
            <a:avLst/>
          </a:prstGeom>
          <a:noFill/>
          <a:ln>
            <a:noFill/>
          </a:ln>
        </p:spPr>
      </p:pic>
      <p:pic>
        <p:nvPicPr>
          <p:cNvPr id="13" name="Google Shape;359;p18" descr="Une image contenant texte, Tracé, capture d’écran, ligne&#10;&#10;Description générée automatiquement">
            <a:extLst>
              <a:ext uri="{FF2B5EF4-FFF2-40B4-BE49-F238E27FC236}">
                <a16:creationId xmlns:a16="http://schemas.microsoft.com/office/drawing/2014/main" id="{73EA79CA-0F96-6244-C61F-793DE814F725}"/>
              </a:ext>
            </a:extLst>
          </p:cNvPr>
          <p:cNvPicPr preferRelativeResize="0"/>
          <p:nvPr/>
        </p:nvPicPr>
        <p:blipFill rotWithShape="1">
          <a:blip r:embed="rId5">
            <a:alphaModFix/>
          </a:blip>
          <a:srcRect/>
          <a:stretch/>
        </p:blipFill>
        <p:spPr>
          <a:xfrm>
            <a:off x="5916153" y="3666177"/>
            <a:ext cx="3025847" cy="2356460"/>
          </a:xfrm>
          <a:prstGeom prst="rect">
            <a:avLst/>
          </a:prstGeom>
          <a:noFill/>
          <a:ln>
            <a:noFill/>
          </a:ln>
        </p:spPr>
      </p:pic>
      <p:pic>
        <p:nvPicPr>
          <p:cNvPr id="19" name="Google Shape;360;p18" descr="Une image contenant texte, Tracé, ligne, diagramme&#10;&#10;Description générée automatiquement">
            <a:extLst>
              <a:ext uri="{FF2B5EF4-FFF2-40B4-BE49-F238E27FC236}">
                <a16:creationId xmlns:a16="http://schemas.microsoft.com/office/drawing/2014/main" id="{1B66F650-A727-4A5B-73C0-7C4727765530}"/>
              </a:ext>
            </a:extLst>
          </p:cNvPr>
          <p:cNvPicPr preferRelativeResize="0"/>
          <p:nvPr/>
        </p:nvPicPr>
        <p:blipFill rotWithShape="1">
          <a:blip r:embed="rId6">
            <a:alphaModFix/>
          </a:blip>
          <a:srcRect/>
          <a:stretch/>
        </p:blipFill>
        <p:spPr>
          <a:xfrm>
            <a:off x="5928680" y="1333540"/>
            <a:ext cx="2955098" cy="2356459"/>
          </a:xfrm>
          <a:prstGeom prst="rect">
            <a:avLst/>
          </a:prstGeom>
          <a:noFill/>
          <a:ln>
            <a:noFill/>
          </a:ln>
        </p:spPr>
      </p:pic>
      <p:sp>
        <p:nvSpPr>
          <p:cNvPr id="27" name="ZoneTexte 26">
            <a:extLst>
              <a:ext uri="{FF2B5EF4-FFF2-40B4-BE49-F238E27FC236}">
                <a16:creationId xmlns:a16="http://schemas.microsoft.com/office/drawing/2014/main" id="{A11D1761-AAEA-87A9-3CB7-0A6068018040}"/>
              </a:ext>
            </a:extLst>
          </p:cNvPr>
          <p:cNvSpPr txBox="1"/>
          <p:nvPr/>
        </p:nvSpPr>
        <p:spPr>
          <a:xfrm>
            <a:off x="459350" y="2562726"/>
            <a:ext cx="4954861" cy="1384995"/>
          </a:xfrm>
          <a:prstGeom prst="rect">
            <a:avLst/>
          </a:prstGeom>
          <a:noFill/>
        </p:spPr>
        <p:txBody>
          <a:bodyPr wrap="square" rtlCol="0">
            <a:spAutoFit/>
          </a:bodyPr>
          <a:lstStyle/>
          <a:p>
            <a:r>
              <a:rPr lang="fr-FR" b="0" i="0" dirty="0">
                <a:latin typeface="Arial"/>
                <a:ea typeface="Arial"/>
                <a:cs typeface="Arial"/>
                <a:sym typeface="Arial"/>
              </a:rPr>
              <a:t>Lorsque nous avons introduit pour la première fois l'approche </a:t>
            </a:r>
            <a:r>
              <a:rPr lang="fr-FR" b="1" i="1" dirty="0">
                <a:latin typeface="Arial"/>
                <a:ea typeface="Arial"/>
                <a:cs typeface="Arial"/>
                <a:sym typeface="Arial"/>
              </a:rPr>
              <a:t>MARL</a:t>
            </a:r>
            <a:r>
              <a:rPr lang="fr-FR" b="0" i="0" dirty="0">
                <a:latin typeface="Arial"/>
                <a:ea typeface="Arial"/>
                <a:cs typeface="Arial"/>
                <a:sym typeface="Arial"/>
              </a:rPr>
              <a:t> avec des agents indépendants, nous avons malheureusement constaté une mauvaise performance. </a:t>
            </a:r>
          </a:p>
          <a:p>
            <a:br>
              <a:rPr lang="fr-FR" b="0" i="0" dirty="0">
                <a:latin typeface="Arial"/>
                <a:ea typeface="Arial"/>
                <a:cs typeface="Arial"/>
                <a:sym typeface="Arial"/>
              </a:rPr>
            </a:br>
            <a:endParaRPr lang="en-US" dirty="0"/>
          </a:p>
        </p:txBody>
      </p:sp>
      <p:sp>
        <p:nvSpPr>
          <p:cNvPr id="29" name="Espace réservé du numéro de diapositive 28">
            <a:extLst>
              <a:ext uri="{FF2B5EF4-FFF2-40B4-BE49-F238E27FC236}">
                <a16:creationId xmlns:a16="http://schemas.microsoft.com/office/drawing/2014/main" id="{633499F7-4DA2-1AAB-8C24-7D932BA4E7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58</a:t>
            </a:fld>
            <a:endParaRPr lang="fr-FR"/>
          </a:p>
        </p:txBody>
      </p:sp>
      <p:sp>
        <p:nvSpPr>
          <p:cNvPr id="30" name="Rectangle 9">
            <a:extLst>
              <a:ext uri="{FF2B5EF4-FFF2-40B4-BE49-F238E27FC236}">
                <a16:creationId xmlns:a16="http://schemas.microsoft.com/office/drawing/2014/main" id="{EB7D1A61-4AF1-25CC-A655-4A1EA1B34C5F}"/>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27208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11" name="ZoneTexte 10">
            <a:extLst>
              <a:ext uri="{FF2B5EF4-FFF2-40B4-BE49-F238E27FC236}">
                <a16:creationId xmlns:a16="http://schemas.microsoft.com/office/drawing/2014/main" id="{BFD12CB0-B4BD-0F52-0188-AAA2572FF5E8}"/>
              </a:ext>
            </a:extLst>
          </p:cNvPr>
          <p:cNvSpPr txBox="1"/>
          <p:nvPr/>
        </p:nvSpPr>
        <p:spPr>
          <a:xfrm>
            <a:off x="459350" y="2562726"/>
            <a:ext cx="6097604" cy="738664"/>
          </a:xfrm>
          <a:prstGeom prst="rect">
            <a:avLst/>
          </a:prstGeom>
          <a:noFill/>
        </p:spPr>
        <p:txBody>
          <a:bodyPr wrap="square" rtlCol="0">
            <a:spAutoFit/>
          </a:bodyPr>
          <a:lstStyle/>
          <a:p>
            <a:r>
              <a:rPr lang="fr-FR" b="0" i="0" dirty="0">
                <a:latin typeface="Arial"/>
                <a:ea typeface="Arial"/>
                <a:cs typeface="Arial"/>
                <a:sym typeface="Arial"/>
              </a:rPr>
              <a:t>La raison de ce résultat médiocre résidait dans la façon dont les agents optimisaient de manière </a:t>
            </a:r>
            <a:r>
              <a:rPr lang="fr-FR" b="1" i="0" dirty="0">
                <a:latin typeface="Arial"/>
                <a:ea typeface="Arial"/>
                <a:cs typeface="Arial"/>
                <a:sym typeface="Arial"/>
              </a:rPr>
              <a:t>égoïste</a:t>
            </a:r>
            <a:r>
              <a:rPr lang="fr-FR" b="0" i="0" dirty="0">
                <a:latin typeface="Arial"/>
                <a:ea typeface="Arial"/>
                <a:cs typeface="Arial"/>
                <a:sym typeface="Arial"/>
              </a:rPr>
              <a:t> par rapport à leur environnement observé. </a:t>
            </a:r>
            <a:br>
              <a:rPr lang="fr-FR" b="0" i="0" dirty="0">
                <a:latin typeface="Arial"/>
                <a:ea typeface="Arial"/>
                <a:cs typeface="Arial"/>
                <a:sym typeface="Arial"/>
              </a:rPr>
            </a:br>
            <a:endParaRPr lang="en-US" dirty="0"/>
          </a:p>
        </p:txBody>
      </p:sp>
      <p:sp>
        <p:nvSpPr>
          <p:cNvPr id="12" name="Rectangle : coins arrondis 11">
            <a:extLst>
              <a:ext uri="{FF2B5EF4-FFF2-40B4-BE49-F238E27FC236}">
                <a16:creationId xmlns:a16="http://schemas.microsoft.com/office/drawing/2014/main" id="{A91F8DBA-ECC2-C40E-AE31-36CA945F7D72}"/>
              </a:ext>
            </a:extLst>
          </p:cNvPr>
          <p:cNvSpPr/>
          <p:nvPr/>
        </p:nvSpPr>
        <p:spPr>
          <a:xfrm>
            <a:off x="7632699" y="3525438"/>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3" name="Rectangle : coins arrondis 12">
            <a:extLst>
              <a:ext uri="{FF2B5EF4-FFF2-40B4-BE49-F238E27FC236}">
                <a16:creationId xmlns:a16="http://schemas.microsoft.com/office/drawing/2014/main" id="{FCA0FDD2-510A-2BC6-AA2C-C6F3C3E51057}"/>
              </a:ext>
            </a:extLst>
          </p:cNvPr>
          <p:cNvSpPr/>
          <p:nvPr/>
        </p:nvSpPr>
        <p:spPr>
          <a:xfrm>
            <a:off x="9782558" y="276667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9" name="Connecteur : en angle 18">
            <a:extLst>
              <a:ext uri="{FF2B5EF4-FFF2-40B4-BE49-F238E27FC236}">
                <a16:creationId xmlns:a16="http://schemas.microsoft.com/office/drawing/2014/main" id="{44D7DC81-7A18-5013-FF97-E49B313F6350}"/>
              </a:ext>
            </a:extLst>
          </p:cNvPr>
          <p:cNvCxnSpPr>
            <a:cxnSpLocks/>
            <a:stCxn id="32" idx="0"/>
            <a:endCxn id="12" idx="0"/>
          </p:cNvCxnSpPr>
          <p:nvPr/>
        </p:nvCxnSpPr>
        <p:spPr>
          <a:xfrm rot="16200000" flipH="1" flipV="1">
            <a:off x="8984037" y="2151471"/>
            <a:ext cx="863636" cy="1884297"/>
          </a:xfrm>
          <a:prstGeom prst="bentConnector3">
            <a:avLst>
              <a:gd name="adj1" fmla="val -2646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 en angle 26">
            <a:extLst>
              <a:ext uri="{FF2B5EF4-FFF2-40B4-BE49-F238E27FC236}">
                <a16:creationId xmlns:a16="http://schemas.microsoft.com/office/drawing/2014/main" id="{A23E7B3B-4FEC-E9CD-16DC-6975A82F403B}"/>
              </a:ext>
            </a:extLst>
          </p:cNvPr>
          <p:cNvCxnSpPr>
            <a:cxnSpLocks/>
            <a:stCxn id="12" idx="2"/>
            <a:endCxn id="32" idx="2"/>
          </p:cNvCxnSpPr>
          <p:nvPr/>
        </p:nvCxnSpPr>
        <p:spPr>
          <a:xfrm rot="16200000" flipH="1">
            <a:off x="8898254" y="3810752"/>
            <a:ext cx="1035200" cy="1884297"/>
          </a:xfrm>
          <a:prstGeom prst="bentConnector3">
            <a:avLst>
              <a:gd name="adj1" fmla="val 12208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 coins arrondis 27">
            <a:extLst>
              <a:ext uri="{FF2B5EF4-FFF2-40B4-BE49-F238E27FC236}">
                <a16:creationId xmlns:a16="http://schemas.microsoft.com/office/drawing/2014/main" id="{9724656A-FCED-D608-4D44-8D98E0EE85B2}"/>
              </a:ext>
            </a:extLst>
          </p:cNvPr>
          <p:cNvSpPr/>
          <p:nvPr/>
        </p:nvSpPr>
        <p:spPr>
          <a:xfrm>
            <a:off x="9788908" y="3256215"/>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9" name="Rectangle : coins arrondis 28">
            <a:extLst>
              <a:ext uri="{FF2B5EF4-FFF2-40B4-BE49-F238E27FC236}">
                <a16:creationId xmlns:a16="http://schemas.microsoft.com/office/drawing/2014/main" id="{7FF4CBDC-FCFF-837F-4A35-B7A9C7B9F1E0}"/>
              </a:ext>
            </a:extLst>
          </p:cNvPr>
          <p:cNvSpPr/>
          <p:nvPr/>
        </p:nvSpPr>
        <p:spPr>
          <a:xfrm>
            <a:off x="9795258" y="3745758"/>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0" name="Rectangle : coins arrondis 29">
            <a:extLst>
              <a:ext uri="{FF2B5EF4-FFF2-40B4-BE49-F238E27FC236}">
                <a16:creationId xmlns:a16="http://schemas.microsoft.com/office/drawing/2014/main" id="{43409860-4ADD-C535-949E-9EA54358D3C8}"/>
              </a:ext>
            </a:extLst>
          </p:cNvPr>
          <p:cNvSpPr/>
          <p:nvPr/>
        </p:nvSpPr>
        <p:spPr>
          <a:xfrm>
            <a:off x="9801608" y="4235301"/>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1" name="Rectangle : coins arrondis 30">
            <a:extLst>
              <a:ext uri="{FF2B5EF4-FFF2-40B4-BE49-F238E27FC236}">
                <a16:creationId xmlns:a16="http://schemas.microsoft.com/office/drawing/2014/main" id="{0A9A62FD-5AD8-D6A5-9704-761AD43901DA}"/>
              </a:ext>
            </a:extLst>
          </p:cNvPr>
          <p:cNvSpPr/>
          <p:nvPr/>
        </p:nvSpPr>
        <p:spPr>
          <a:xfrm>
            <a:off x="9807958" y="472484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2" name="Rectangle : coins arrondis 31">
            <a:extLst>
              <a:ext uri="{FF2B5EF4-FFF2-40B4-BE49-F238E27FC236}">
                <a16:creationId xmlns:a16="http://schemas.microsoft.com/office/drawing/2014/main" id="{CF91E681-C581-1AF2-A8D7-46CF4EA45E4A}"/>
              </a:ext>
            </a:extLst>
          </p:cNvPr>
          <p:cNvSpPr/>
          <p:nvPr/>
        </p:nvSpPr>
        <p:spPr>
          <a:xfrm>
            <a:off x="9680669" y="2661802"/>
            <a:ext cx="1354667"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Espace réservé du numéro de diapositive 48">
            <a:extLst>
              <a:ext uri="{FF2B5EF4-FFF2-40B4-BE49-F238E27FC236}">
                <a16:creationId xmlns:a16="http://schemas.microsoft.com/office/drawing/2014/main" id="{5BB5BB2F-73F3-77E4-5EF4-F68C514D65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59</a:t>
            </a:fld>
            <a:endParaRPr lang="fr-FR"/>
          </a:p>
        </p:txBody>
      </p:sp>
      <p:sp>
        <p:nvSpPr>
          <p:cNvPr id="50" name="Rectangle 9">
            <a:extLst>
              <a:ext uri="{FF2B5EF4-FFF2-40B4-BE49-F238E27FC236}">
                <a16:creationId xmlns:a16="http://schemas.microsoft.com/office/drawing/2014/main" id="{87AA5C12-2F6C-9B8D-3BEF-4A65C055BAAA}"/>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50802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5297652"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err="1">
                  <a:solidFill>
                    <a:schemeClr val="tx1"/>
                  </a:solidFill>
                  <a:latin typeface="Century Gothic" pitchFamily="34" charset="0"/>
                </a:rPr>
                <a:t>Poblématique</a:t>
              </a:r>
              <a:endParaRPr lang="fr-FR" sz="1100" dirty="0">
                <a:solidFill>
                  <a:schemeClr val="tx1"/>
                </a:solidFill>
                <a:latin typeface="Century Gothic" pitchFamily="34" charset="0"/>
              </a:endParaRP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01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1 - Contexte du projet</a:t>
            </a:r>
            <a:endParaRPr sz="4000" b="0" i="0" u="none" strike="noStrike" cap="none" dirty="0">
              <a:solidFill>
                <a:schemeClr val="dk1"/>
              </a:solidFill>
              <a:latin typeface="Times New Roman"/>
              <a:ea typeface="Times New Roman"/>
              <a:cs typeface="Times New Roman"/>
              <a:sym typeface="Times New Roman"/>
            </a:endParaRP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693798" y="2164904"/>
            <a:ext cx="9724031" cy="3683358"/>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fr-FR" dirty="0"/>
              <a:t>Nous sommes dans le contexte de la modélisation de la Valeur Client pour BNP Paribas. </a:t>
            </a:r>
          </a:p>
        </p:txBody>
      </p:sp>
      <p:sp>
        <p:nvSpPr>
          <p:cNvPr id="9" name="Espace réservé du numéro de diapositive 8">
            <a:extLst>
              <a:ext uri="{FF2B5EF4-FFF2-40B4-BE49-F238E27FC236}">
                <a16:creationId xmlns:a16="http://schemas.microsoft.com/office/drawing/2014/main" id="{2C9FE2B4-30D8-654B-36C0-474D96012B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
        <p:nvSpPr>
          <p:cNvPr id="10" name="Rectangle 9">
            <a:extLst>
              <a:ext uri="{FF2B5EF4-FFF2-40B4-BE49-F238E27FC236}">
                <a16:creationId xmlns:a16="http://schemas.microsoft.com/office/drawing/2014/main" id="{A2806981-DC05-023D-A5E3-8D3560674263}"/>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75777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Rectangle : coins arrondis 1">
            <a:extLst>
              <a:ext uri="{FF2B5EF4-FFF2-40B4-BE49-F238E27FC236}">
                <a16:creationId xmlns:a16="http://schemas.microsoft.com/office/drawing/2014/main" id="{FC4B10B6-E2E0-9BAC-1DD0-305186520070}"/>
              </a:ext>
            </a:extLst>
          </p:cNvPr>
          <p:cNvSpPr/>
          <p:nvPr/>
        </p:nvSpPr>
        <p:spPr>
          <a:xfrm>
            <a:off x="6616699" y="3792137"/>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3" name="Rectangle : coins arrondis 2">
            <a:extLst>
              <a:ext uri="{FF2B5EF4-FFF2-40B4-BE49-F238E27FC236}">
                <a16:creationId xmlns:a16="http://schemas.microsoft.com/office/drawing/2014/main" id="{1BBBB5B8-DCBC-B225-AB6A-DCA21C6998C4}"/>
              </a:ext>
            </a:extLst>
          </p:cNvPr>
          <p:cNvSpPr/>
          <p:nvPr/>
        </p:nvSpPr>
        <p:spPr>
          <a:xfrm>
            <a:off x="8900870" y="301550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4" name="Connecteur : en angle 3">
            <a:extLst>
              <a:ext uri="{FF2B5EF4-FFF2-40B4-BE49-F238E27FC236}">
                <a16:creationId xmlns:a16="http://schemas.microsoft.com/office/drawing/2014/main" id="{180AC8AB-56C3-A7FE-B7C7-E8D9266A9908}"/>
              </a:ext>
            </a:extLst>
          </p:cNvPr>
          <p:cNvCxnSpPr>
            <a:cxnSpLocks/>
            <a:stCxn id="35" idx="0"/>
            <a:endCxn id="2" idx="0"/>
          </p:cNvCxnSpPr>
          <p:nvPr/>
        </p:nvCxnSpPr>
        <p:spPr>
          <a:xfrm rot="16200000" flipH="1" flipV="1">
            <a:off x="8431603" y="1936740"/>
            <a:ext cx="881500" cy="2829294"/>
          </a:xfrm>
          <a:prstGeom prst="bentConnector3">
            <a:avLst>
              <a:gd name="adj1" fmla="val -2593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eur : en angle 4">
            <a:extLst>
              <a:ext uri="{FF2B5EF4-FFF2-40B4-BE49-F238E27FC236}">
                <a16:creationId xmlns:a16="http://schemas.microsoft.com/office/drawing/2014/main" id="{73086047-05CE-5EEF-D6AB-AAE48A746CC5}"/>
              </a:ext>
            </a:extLst>
          </p:cNvPr>
          <p:cNvCxnSpPr>
            <a:cxnSpLocks/>
            <a:stCxn id="2" idx="2"/>
            <a:endCxn id="35" idx="2"/>
          </p:cNvCxnSpPr>
          <p:nvPr/>
        </p:nvCxnSpPr>
        <p:spPr>
          <a:xfrm rot="16200000" flipH="1">
            <a:off x="8363685" y="3596021"/>
            <a:ext cx="1017336" cy="2829294"/>
          </a:xfrm>
          <a:prstGeom prst="bentConnector3">
            <a:avLst>
              <a:gd name="adj1" fmla="val 1224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 coins arrondis 7">
            <a:extLst>
              <a:ext uri="{FF2B5EF4-FFF2-40B4-BE49-F238E27FC236}">
                <a16:creationId xmlns:a16="http://schemas.microsoft.com/office/drawing/2014/main" id="{54F1021F-33EE-287F-7AE9-ED271FB464A4}"/>
              </a:ext>
            </a:extLst>
          </p:cNvPr>
          <p:cNvSpPr/>
          <p:nvPr/>
        </p:nvSpPr>
        <p:spPr>
          <a:xfrm>
            <a:off x="8907220" y="350505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4" name="Rectangle : coins arrondis 13">
            <a:extLst>
              <a:ext uri="{FF2B5EF4-FFF2-40B4-BE49-F238E27FC236}">
                <a16:creationId xmlns:a16="http://schemas.microsoft.com/office/drawing/2014/main" id="{9547B973-FE2A-5EC2-6F32-D253446B2F17}"/>
              </a:ext>
            </a:extLst>
          </p:cNvPr>
          <p:cNvSpPr/>
          <p:nvPr/>
        </p:nvSpPr>
        <p:spPr>
          <a:xfrm>
            <a:off x="8913570" y="399459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3" name="Rectangle : coins arrondis 32">
            <a:extLst>
              <a:ext uri="{FF2B5EF4-FFF2-40B4-BE49-F238E27FC236}">
                <a16:creationId xmlns:a16="http://schemas.microsoft.com/office/drawing/2014/main" id="{47E1C75A-37D0-BC4D-1C91-806ECF2FFE54}"/>
              </a:ext>
            </a:extLst>
          </p:cNvPr>
          <p:cNvSpPr/>
          <p:nvPr/>
        </p:nvSpPr>
        <p:spPr>
          <a:xfrm>
            <a:off x="8919920" y="4484136"/>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4" name="Rectangle : coins arrondis 33">
            <a:extLst>
              <a:ext uri="{FF2B5EF4-FFF2-40B4-BE49-F238E27FC236}">
                <a16:creationId xmlns:a16="http://schemas.microsoft.com/office/drawing/2014/main" id="{B8F2D57B-97F4-527B-A00E-AC474F7E6A9A}"/>
              </a:ext>
            </a:extLst>
          </p:cNvPr>
          <p:cNvSpPr/>
          <p:nvPr/>
        </p:nvSpPr>
        <p:spPr>
          <a:xfrm>
            <a:off x="8926270" y="4973679"/>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5" name="Rectangle : coins arrondis 34">
            <a:extLst>
              <a:ext uri="{FF2B5EF4-FFF2-40B4-BE49-F238E27FC236}">
                <a16:creationId xmlns:a16="http://schemas.microsoft.com/office/drawing/2014/main" id="{80092DA5-4477-8664-CD87-633CC2C45BAA}"/>
              </a:ext>
            </a:extLst>
          </p:cNvPr>
          <p:cNvSpPr/>
          <p:nvPr/>
        </p:nvSpPr>
        <p:spPr>
          <a:xfrm>
            <a:off x="8661400" y="2910637"/>
            <a:ext cx="3251199"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Google Shape;255;p10">
            <a:extLst>
              <a:ext uri="{FF2B5EF4-FFF2-40B4-BE49-F238E27FC236}">
                <a16:creationId xmlns:a16="http://schemas.microsoft.com/office/drawing/2014/main" id="{F7DC6674-C796-325A-B5D4-23132E8E46B6}"/>
              </a:ext>
            </a:extLst>
          </p:cNvPr>
          <p:cNvSpPr txBox="1">
            <a:spLocks noGrp="1"/>
          </p:cNvSpPr>
          <p:nvPr>
            <p:ph type="body" idx="1"/>
          </p:nvPr>
        </p:nvSpPr>
        <p:spPr>
          <a:xfrm>
            <a:off x="54649" y="2676999"/>
            <a:ext cx="5761951" cy="312266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fr-FR" sz="1600" dirty="0"/>
              <a:t>Pour résoudre ce problème, nous avons décidé d'introduire un concept qui favorise un </a:t>
            </a:r>
            <a:r>
              <a:rPr lang="fr-FR" sz="1600" b="1" dirty="0"/>
              <a:t>comportement coopératif </a:t>
            </a:r>
            <a:r>
              <a:rPr lang="fr-FR" sz="1600" dirty="0"/>
              <a:t>entre les agents. </a:t>
            </a:r>
            <a:endParaRPr lang="fr-FR" sz="2000" dirty="0"/>
          </a:p>
        </p:txBody>
      </p:sp>
      <p:sp>
        <p:nvSpPr>
          <p:cNvPr id="37" name="Rectangle : coins arrondis 36">
            <a:extLst>
              <a:ext uri="{FF2B5EF4-FFF2-40B4-BE49-F238E27FC236}">
                <a16:creationId xmlns:a16="http://schemas.microsoft.com/office/drawing/2014/main" id="{E2E0DCCB-9D38-22D7-4455-D60019D04171}"/>
              </a:ext>
            </a:extLst>
          </p:cNvPr>
          <p:cNvSpPr/>
          <p:nvPr/>
        </p:nvSpPr>
        <p:spPr>
          <a:xfrm>
            <a:off x="10287000" y="3124200"/>
            <a:ext cx="1346200" cy="218440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cooperative learning</a:t>
            </a:r>
          </a:p>
        </p:txBody>
      </p:sp>
      <p:sp>
        <p:nvSpPr>
          <p:cNvPr id="43" name="Espace réservé du numéro de diapositive 42">
            <a:extLst>
              <a:ext uri="{FF2B5EF4-FFF2-40B4-BE49-F238E27FC236}">
                <a16:creationId xmlns:a16="http://schemas.microsoft.com/office/drawing/2014/main" id="{6C57B0CE-74E5-B857-BE78-E11CF4AD92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60</a:t>
            </a:fld>
            <a:endParaRPr lang="fr-FR"/>
          </a:p>
        </p:txBody>
      </p:sp>
      <p:sp>
        <p:nvSpPr>
          <p:cNvPr id="44" name="Rectangle 9">
            <a:extLst>
              <a:ext uri="{FF2B5EF4-FFF2-40B4-BE49-F238E27FC236}">
                <a16:creationId xmlns:a16="http://schemas.microsoft.com/office/drawing/2014/main" id="{DEF8582F-CADC-17B6-56F4-116ADE0E0C9A}"/>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9725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8" name="Google Shape;385;p19">
            <a:extLst>
              <a:ext uri="{FF2B5EF4-FFF2-40B4-BE49-F238E27FC236}">
                <a16:creationId xmlns:a16="http://schemas.microsoft.com/office/drawing/2014/main" id="{8BC183B4-3FCB-4B99-AEB3-5BA97D28D70E}"/>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Shared Policy</a:t>
            </a:r>
            <a:endParaRPr sz="1800" b="1">
              <a:solidFill>
                <a:schemeClr val="dk1"/>
              </a:solidFill>
              <a:latin typeface="Calibri"/>
              <a:ea typeface="Calibri"/>
              <a:cs typeface="Calibri"/>
              <a:sym typeface="Calibri"/>
            </a:endParaRPr>
          </a:p>
        </p:txBody>
      </p:sp>
      <p:sp>
        <p:nvSpPr>
          <p:cNvPr id="30" name="Google Shape;398;p20">
            <a:extLst>
              <a:ext uri="{FF2B5EF4-FFF2-40B4-BE49-F238E27FC236}">
                <a16:creationId xmlns:a16="http://schemas.microsoft.com/office/drawing/2014/main" id="{564B8BAA-0188-10C7-4BC9-4B27048B0862}"/>
              </a:ext>
            </a:extLst>
          </p:cNvPr>
          <p:cNvSpPr txBox="1"/>
          <p:nvPr/>
        </p:nvSpPr>
        <p:spPr>
          <a:xfrm>
            <a:off x="320830" y="2188159"/>
            <a:ext cx="11732645" cy="52318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400" dirty="0"/>
              <a:t>alors la première implémentation de cette approche c’est Marl avec “</a:t>
            </a:r>
            <a:r>
              <a:rPr lang="fr-FR" sz="1400" dirty="0" err="1"/>
              <a:t>shared</a:t>
            </a:r>
            <a:r>
              <a:rPr lang="fr-FR" sz="1400" dirty="0"/>
              <a:t> </a:t>
            </a:r>
            <a:r>
              <a:rPr lang="fr-FR" sz="1400" dirty="0" err="1"/>
              <a:t>policy</a:t>
            </a:r>
            <a:r>
              <a:rPr lang="fr-FR" sz="1400" dirty="0"/>
              <a:t> ” où on a connecté tous les agents avec une seule unité centrale - il s'agit d'une </a:t>
            </a:r>
            <a:r>
              <a:rPr lang="fr-FR" sz="1400" dirty="0" err="1"/>
              <a:t>policy</a:t>
            </a:r>
            <a:r>
              <a:rPr lang="fr-FR" sz="1400" dirty="0"/>
              <a:t> - qui sert à déterminer  l’action de chaque agent en se basant sur les observations de l’environnement</a:t>
            </a:r>
            <a:endParaRPr lang="fr-FR" sz="1800" b="1" dirty="0">
              <a:solidFill>
                <a:schemeClr val="dk1"/>
              </a:solidFill>
              <a:latin typeface="Calibri"/>
              <a:ea typeface="Calibri"/>
              <a:cs typeface="Calibri"/>
              <a:sym typeface="Calibri"/>
            </a:endParaRPr>
          </a:p>
        </p:txBody>
      </p:sp>
      <p:sp>
        <p:nvSpPr>
          <p:cNvPr id="32" name="Espace réservé du numéro de diapositive 31">
            <a:extLst>
              <a:ext uri="{FF2B5EF4-FFF2-40B4-BE49-F238E27FC236}">
                <a16:creationId xmlns:a16="http://schemas.microsoft.com/office/drawing/2014/main" id="{E949E7A3-375D-663A-6D57-8D2A686D9C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61</a:t>
            </a:fld>
            <a:endParaRPr lang="fr-FR"/>
          </a:p>
        </p:txBody>
      </p:sp>
      <p:sp>
        <p:nvSpPr>
          <p:cNvPr id="39" name="Rectangle 9">
            <a:extLst>
              <a:ext uri="{FF2B5EF4-FFF2-40B4-BE49-F238E27FC236}">
                <a16:creationId xmlns:a16="http://schemas.microsoft.com/office/drawing/2014/main" id="{B146958D-5941-8095-95E1-E7D96077FF15}"/>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44" name="Groupe 43">
            <a:extLst>
              <a:ext uri="{FF2B5EF4-FFF2-40B4-BE49-F238E27FC236}">
                <a16:creationId xmlns:a16="http://schemas.microsoft.com/office/drawing/2014/main" id="{34F18DE5-A866-094C-1A9A-06EDA7E5ADF4}"/>
              </a:ext>
            </a:extLst>
          </p:cNvPr>
          <p:cNvGrpSpPr/>
          <p:nvPr/>
        </p:nvGrpSpPr>
        <p:grpSpPr>
          <a:xfrm>
            <a:off x="1736552" y="3429000"/>
            <a:ext cx="8718892" cy="3397250"/>
            <a:chOff x="1736552" y="3429000"/>
            <a:chExt cx="8718892" cy="3397250"/>
          </a:xfrm>
        </p:grpSpPr>
        <p:pic>
          <p:nvPicPr>
            <p:cNvPr id="29" name="Google Shape;386;p19" descr="Une image contenant texte, diagramme, capture d’écran, nombre&#10;&#10;Description générée automatiquement">
              <a:extLst>
                <a:ext uri="{FF2B5EF4-FFF2-40B4-BE49-F238E27FC236}">
                  <a16:creationId xmlns:a16="http://schemas.microsoft.com/office/drawing/2014/main" id="{959DF676-E385-7EB5-E21D-884B80297A7E}"/>
                </a:ext>
              </a:extLst>
            </p:cNvPr>
            <p:cNvPicPr preferRelativeResize="0"/>
            <p:nvPr/>
          </p:nvPicPr>
          <p:blipFill rotWithShape="1">
            <a:blip r:embed="rId3">
              <a:alphaModFix/>
            </a:blip>
            <a:srcRect/>
            <a:stretch/>
          </p:blipFill>
          <p:spPr>
            <a:xfrm>
              <a:off x="1736552" y="3429000"/>
              <a:ext cx="8718892" cy="3397250"/>
            </a:xfrm>
            <a:prstGeom prst="rect">
              <a:avLst/>
            </a:prstGeom>
            <a:noFill/>
            <a:ln>
              <a:noFill/>
            </a:ln>
          </p:spPr>
        </p:pic>
        <p:sp>
          <p:nvSpPr>
            <p:cNvPr id="43" name="Rectangle 42">
              <a:extLst>
                <a:ext uri="{FF2B5EF4-FFF2-40B4-BE49-F238E27FC236}">
                  <a16:creationId xmlns:a16="http://schemas.microsoft.com/office/drawing/2014/main" id="{C71E26C1-1491-CCF1-1900-B19A15BC683C}"/>
                </a:ext>
              </a:extLst>
            </p:cNvPr>
            <p:cNvSpPr/>
            <p:nvPr/>
          </p:nvSpPr>
          <p:spPr>
            <a:xfrm>
              <a:off x="1865107" y="4146662"/>
              <a:ext cx="433620" cy="1135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3180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8" name="Google Shape;385;p19">
            <a:extLst>
              <a:ext uri="{FF2B5EF4-FFF2-40B4-BE49-F238E27FC236}">
                <a16:creationId xmlns:a16="http://schemas.microsoft.com/office/drawing/2014/main" id="{8BC183B4-3FCB-4B99-AEB3-5BA97D28D70E}"/>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Shared Policy</a:t>
            </a:r>
            <a:endParaRPr sz="1800" b="1">
              <a:solidFill>
                <a:schemeClr val="dk1"/>
              </a:solidFill>
              <a:latin typeface="Calibri"/>
              <a:ea typeface="Calibri"/>
              <a:cs typeface="Calibri"/>
              <a:sym typeface="Calibri"/>
            </a:endParaRPr>
          </a:p>
        </p:txBody>
      </p:sp>
      <p:sp>
        <p:nvSpPr>
          <p:cNvPr id="2" name="Google Shape;398;p20">
            <a:extLst>
              <a:ext uri="{FF2B5EF4-FFF2-40B4-BE49-F238E27FC236}">
                <a16:creationId xmlns:a16="http://schemas.microsoft.com/office/drawing/2014/main" id="{D7DEAF7F-5AF9-D0BB-5E7D-DC3F065B5C78}"/>
              </a:ext>
            </a:extLst>
          </p:cNvPr>
          <p:cNvSpPr txBox="1"/>
          <p:nvPr/>
        </p:nvSpPr>
        <p:spPr>
          <a:xfrm>
            <a:off x="144095" y="2199628"/>
            <a:ext cx="5185964" cy="584735"/>
          </a:xfrm>
          <a:prstGeom prst="rect">
            <a:avLst/>
          </a:prstGeom>
          <a:noFill/>
          <a:ln>
            <a:noFill/>
          </a:ln>
        </p:spPr>
        <p:txBody>
          <a:bodyPr spcFirstLastPara="1" wrap="square" lIns="91425" tIns="45700" rIns="91425" bIns="45700" anchor="t" anchorCtr="0">
            <a:spAutoFit/>
          </a:bodyPr>
          <a:lstStyle/>
          <a:p>
            <a:r>
              <a:rPr lang="fr-FR" sz="1600" dirty="0"/>
              <a:t>l'adoption d'une politique partagée a permis aux agents de définir </a:t>
            </a:r>
            <a:r>
              <a:rPr lang="fr-FR" sz="1600" b="1" dirty="0"/>
              <a:t>une stratégie coopérative</a:t>
            </a:r>
            <a:endParaRPr sz="1800" b="1" dirty="0">
              <a:solidFill>
                <a:schemeClr val="dk1"/>
              </a:solidFill>
              <a:latin typeface="Calibri"/>
              <a:ea typeface="Calibri"/>
              <a:cs typeface="Calibri"/>
              <a:sym typeface="Calibri"/>
            </a:endParaRPr>
          </a:p>
        </p:txBody>
      </p:sp>
      <p:pic>
        <p:nvPicPr>
          <p:cNvPr id="3" name="Google Shape;399;p20" descr="Une image contenant texte, Tracé, ligne, capture d’écran&#10;&#10;Description générée automatiquement">
            <a:extLst>
              <a:ext uri="{FF2B5EF4-FFF2-40B4-BE49-F238E27FC236}">
                <a16:creationId xmlns:a16="http://schemas.microsoft.com/office/drawing/2014/main" id="{2A031AF8-3237-EFB2-6050-3B87F499A0C9}"/>
              </a:ext>
            </a:extLst>
          </p:cNvPr>
          <p:cNvPicPr preferRelativeResize="0"/>
          <p:nvPr/>
        </p:nvPicPr>
        <p:blipFill rotWithShape="1">
          <a:blip r:embed="rId3">
            <a:alphaModFix/>
          </a:blip>
          <a:srcRect/>
          <a:stretch/>
        </p:blipFill>
        <p:spPr>
          <a:xfrm>
            <a:off x="8910069" y="1204919"/>
            <a:ext cx="3137531" cy="2501935"/>
          </a:xfrm>
          <a:prstGeom prst="rect">
            <a:avLst/>
          </a:prstGeom>
          <a:noFill/>
          <a:ln>
            <a:noFill/>
          </a:ln>
        </p:spPr>
      </p:pic>
      <p:pic>
        <p:nvPicPr>
          <p:cNvPr id="4" name="Google Shape;400;p20" descr="Une image contenant texte, Tracé, capture d’écran, ligne&#10;&#10;Description générée automatiquement">
            <a:extLst>
              <a:ext uri="{FF2B5EF4-FFF2-40B4-BE49-F238E27FC236}">
                <a16:creationId xmlns:a16="http://schemas.microsoft.com/office/drawing/2014/main" id="{19873C09-7176-CFD3-4DD6-7BB91C32B6C2}"/>
              </a:ext>
            </a:extLst>
          </p:cNvPr>
          <p:cNvPicPr preferRelativeResize="0"/>
          <p:nvPr/>
        </p:nvPicPr>
        <p:blipFill rotWithShape="1">
          <a:blip r:embed="rId4">
            <a:alphaModFix/>
          </a:blip>
          <a:srcRect/>
          <a:stretch/>
        </p:blipFill>
        <p:spPr>
          <a:xfrm>
            <a:off x="5473849" y="1235035"/>
            <a:ext cx="3137531" cy="2501935"/>
          </a:xfrm>
          <a:prstGeom prst="rect">
            <a:avLst/>
          </a:prstGeom>
          <a:noFill/>
          <a:ln>
            <a:noFill/>
          </a:ln>
        </p:spPr>
      </p:pic>
      <p:pic>
        <p:nvPicPr>
          <p:cNvPr id="5" name="Google Shape;401;p20" descr="Une image contenant texte, Tracé, capture d’écran, ligne&#10;&#10;Description générée automatiquement">
            <a:extLst>
              <a:ext uri="{FF2B5EF4-FFF2-40B4-BE49-F238E27FC236}">
                <a16:creationId xmlns:a16="http://schemas.microsoft.com/office/drawing/2014/main" id="{640C7E3E-CE4A-0579-84FE-8BCD0617C3DA}"/>
              </a:ext>
            </a:extLst>
          </p:cNvPr>
          <p:cNvPicPr preferRelativeResize="0"/>
          <p:nvPr/>
        </p:nvPicPr>
        <p:blipFill rotWithShape="1">
          <a:blip r:embed="rId5">
            <a:alphaModFix/>
          </a:blip>
          <a:srcRect/>
          <a:stretch/>
        </p:blipFill>
        <p:spPr>
          <a:xfrm>
            <a:off x="5473849" y="3706854"/>
            <a:ext cx="3212646" cy="2501935"/>
          </a:xfrm>
          <a:prstGeom prst="rect">
            <a:avLst/>
          </a:prstGeom>
          <a:noFill/>
          <a:ln>
            <a:noFill/>
          </a:ln>
        </p:spPr>
      </p:pic>
      <p:pic>
        <p:nvPicPr>
          <p:cNvPr id="8" name="Google Shape;402;p20" descr="Une image contenant texte, Tracé, capture d’écran, ligne&#10;&#10;Description générée automatiquement">
            <a:extLst>
              <a:ext uri="{FF2B5EF4-FFF2-40B4-BE49-F238E27FC236}">
                <a16:creationId xmlns:a16="http://schemas.microsoft.com/office/drawing/2014/main" id="{375570DB-9769-406A-B0AF-29CC1F8824D3}"/>
              </a:ext>
            </a:extLst>
          </p:cNvPr>
          <p:cNvPicPr preferRelativeResize="0"/>
          <p:nvPr/>
        </p:nvPicPr>
        <p:blipFill rotWithShape="1">
          <a:blip r:embed="rId6">
            <a:alphaModFix/>
          </a:blip>
          <a:srcRect/>
          <a:stretch/>
        </p:blipFill>
        <p:spPr>
          <a:xfrm>
            <a:off x="8910069" y="3706854"/>
            <a:ext cx="3137531" cy="2501935"/>
          </a:xfrm>
          <a:prstGeom prst="rect">
            <a:avLst/>
          </a:prstGeom>
          <a:noFill/>
          <a:ln>
            <a:noFill/>
          </a:ln>
        </p:spPr>
      </p:pic>
      <p:sp>
        <p:nvSpPr>
          <p:cNvPr id="12" name="Espace réservé du numéro de diapositive 11">
            <a:extLst>
              <a:ext uri="{FF2B5EF4-FFF2-40B4-BE49-F238E27FC236}">
                <a16:creationId xmlns:a16="http://schemas.microsoft.com/office/drawing/2014/main" id="{A6C837C2-6B2D-6ACD-9861-B2A032BB63B1}"/>
              </a:ext>
            </a:extLst>
          </p:cNvPr>
          <p:cNvSpPr>
            <a:spLocks noGrp="1"/>
          </p:cNvSpPr>
          <p:nvPr>
            <p:ph type="sldNum" idx="12"/>
          </p:nvPr>
        </p:nvSpPr>
        <p:spPr>
          <a:xfrm>
            <a:off x="8610295" y="5787609"/>
            <a:ext cx="2743200" cy="365125"/>
          </a:xfrm>
        </p:spPr>
        <p:txBody>
          <a:bodyPr/>
          <a:lstStyle/>
          <a:p>
            <a:pPr marL="0" lvl="0" indent="0" algn="r" rtl="0">
              <a:spcBef>
                <a:spcPts val="0"/>
              </a:spcBef>
              <a:spcAft>
                <a:spcPts val="0"/>
              </a:spcAft>
              <a:buNone/>
            </a:pPr>
            <a:fld id="{00000000-1234-1234-1234-123412341234}" type="slidenum">
              <a:rPr lang="fr-FR" smtClean="0"/>
              <a:t>62</a:t>
            </a:fld>
            <a:endParaRPr lang="fr-FR"/>
          </a:p>
        </p:txBody>
      </p:sp>
    </p:spTree>
    <p:extLst>
      <p:ext uri="{BB962C8B-B14F-4D97-AF65-F5344CB8AC3E}">
        <p14:creationId xmlns:p14="http://schemas.microsoft.com/office/powerpoint/2010/main" val="3802988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14;p21">
            <a:extLst>
              <a:ext uri="{FF2B5EF4-FFF2-40B4-BE49-F238E27FC236}">
                <a16:creationId xmlns:a16="http://schemas.microsoft.com/office/drawing/2014/main" id="{AD088DEB-E10A-6496-4A4A-B789362D1198}"/>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dirty="0" err="1">
                <a:solidFill>
                  <a:schemeClr val="dk1"/>
                </a:solidFill>
                <a:latin typeface="Arial"/>
                <a:ea typeface="Arial"/>
                <a:cs typeface="Arial"/>
                <a:sym typeface="Arial"/>
              </a:rPr>
              <a:t>Centrelized</a:t>
            </a:r>
            <a:r>
              <a:rPr lang="fr-FR" sz="1800" b="1" i="0" dirty="0">
                <a:solidFill>
                  <a:schemeClr val="dk1"/>
                </a:solidFill>
                <a:latin typeface="Arial"/>
                <a:ea typeface="Arial"/>
                <a:cs typeface="Arial"/>
                <a:sym typeface="Arial"/>
              </a:rPr>
              <a:t> </a:t>
            </a:r>
            <a:r>
              <a:rPr lang="fr-FR" sz="1800" b="1" i="0" dirty="0" err="1">
                <a:solidFill>
                  <a:schemeClr val="dk1"/>
                </a:solidFill>
                <a:latin typeface="Arial"/>
                <a:ea typeface="Arial"/>
                <a:cs typeface="Arial"/>
                <a:sym typeface="Arial"/>
              </a:rPr>
              <a:t>critic</a:t>
            </a:r>
            <a:endParaRPr sz="1800" b="1" dirty="0">
              <a:solidFill>
                <a:schemeClr val="dk1"/>
              </a:solidFill>
              <a:latin typeface="Calibri"/>
              <a:ea typeface="Calibri"/>
              <a:cs typeface="Calibri"/>
              <a:sym typeface="Calibri"/>
            </a:endParaRPr>
          </a:p>
        </p:txBody>
      </p:sp>
      <p:sp>
        <p:nvSpPr>
          <p:cNvPr id="3" name="Google Shape;398;p20">
            <a:extLst>
              <a:ext uri="{FF2B5EF4-FFF2-40B4-BE49-F238E27FC236}">
                <a16:creationId xmlns:a16="http://schemas.microsoft.com/office/drawing/2014/main" id="{11F1B4CC-F79A-EA2A-D44C-0FDAC28E5EFA}"/>
              </a:ext>
            </a:extLst>
          </p:cNvPr>
          <p:cNvSpPr txBox="1"/>
          <p:nvPr/>
        </p:nvSpPr>
        <p:spPr>
          <a:xfrm>
            <a:off x="320830" y="2188159"/>
            <a:ext cx="11732645" cy="738623"/>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dirty="0"/>
              <a:t>Ainsi, la seconde mise en œuvre de cette approche est le Multi-Agent </a:t>
            </a:r>
            <a:r>
              <a:rPr lang="fr-FR" dirty="0" err="1"/>
              <a:t>Reinforcement</a:t>
            </a:r>
            <a:r>
              <a:rPr lang="fr-FR" dirty="0"/>
              <a:t> Learning (</a:t>
            </a:r>
            <a:r>
              <a:rPr lang="fr-FR" b="1" i="1" dirty="0"/>
              <a:t>MARL</a:t>
            </a:r>
            <a:r>
              <a:rPr lang="fr-FR" dirty="0"/>
              <a:t>) avec un "</a:t>
            </a:r>
            <a:r>
              <a:rPr lang="fr-FR" dirty="0" err="1"/>
              <a:t>Critic</a:t>
            </a:r>
            <a:r>
              <a:rPr lang="fr-FR" dirty="0"/>
              <a:t> centralisé". Dans ce système, tous les agents sont connectés à une seule unité centrale - le </a:t>
            </a:r>
            <a:r>
              <a:rPr lang="fr-FR" dirty="0" err="1"/>
              <a:t>critic</a:t>
            </a:r>
            <a:r>
              <a:rPr lang="fr-FR" dirty="0"/>
              <a:t> - qui est chargée d'évaluer les actions de chaque agent et d'attribuer une valeur à chaque action. Cette évaluation se base sur les observations de l'environnement pour encourager un comportement coopératif.</a:t>
            </a:r>
          </a:p>
        </p:txBody>
      </p:sp>
      <p:sp>
        <p:nvSpPr>
          <p:cNvPr id="8" name="Espace réservé du numéro de diapositive 7">
            <a:extLst>
              <a:ext uri="{FF2B5EF4-FFF2-40B4-BE49-F238E27FC236}">
                <a16:creationId xmlns:a16="http://schemas.microsoft.com/office/drawing/2014/main" id="{1C824203-DB05-293A-B375-EE6D87102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63</a:t>
            </a:fld>
            <a:endParaRPr lang="fr-FR"/>
          </a:p>
        </p:txBody>
      </p:sp>
      <p:sp>
        <p:nvSpPr>
          <p:cNvPr id="11" name="Rectangle 9">
            <a:extLst>
              <a:ext uri="{FF2B5EF4-FFF2-40B4-BE49-F238E27FC236}">
                <a16:creationId xmlns:a16="http://schemas.microsoft.com/office/drawing/2014/main" id="{8FA652B5-3261-1CA4-5359-A970FF552B79}"/>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13" name="Groupe 12">
            <a:extLst>
              <a:ext uri="{FF2B5EF4-FFF2-40B4-BE49-F238E27FC236}">
                <a16:creationId xmlns:a16="http://schemas.microsoft.com/office/drawing/2014/main" id="{86E108DD-D9CE-053A-F977-86FC10027B23}"/>
              </a:ext>
            </a:extLst>
          </p:cNvPr>
          <p:cNvGrpSpPr/>
          <p:nvPr/>
        </p:nvGrpSpPr>
        <p:grpSpPr>
          <a:xfrm>
            <a:off x="2324764" y="3232697"/>
            <a:ext cx="7724775" cy="3009900"/>
            <a:chOff x="2324764" y="3232697"/>
            <a:chExt cx="7724775" cy="3009900"/>
          </a:xfrm>
        </p:grpSpPr>
        <p:pic>
          <p:nvPicPr>
            <p:cNvPr id="4" name="Image 3" descr="Une image contenant texte, diagramme, Plan, ligne&#10;&#10;Description générée automatiquement">
              <a:extLst>
                <a:ext uri="{FF2B5EF4-FFF2-40B4-BE49-F238E27FC236}">
                  <a16:creationId xmlns:a16="http://schemas.microsoft.com/office/drawing/2014/main" id="{525DFB58-EF3B-B639-8803-499561F6AF1E}"/>
                </a:ext>
              </a:extLst>
            </p:cNvPr>
            <p:cNvPicPr>
              <a:picLocks noChangeAspect="1"/>
            </p:cNvPicPr>
            <p:nvPr/>
          </p:nvPicPr>
          <p:blipFill>
            <a:blip r:embed="rId3"/>
            <a:stretch>
              <a:fillRect/>
            </a:stretch>
          </p:blipFill>
          <p:spPr>
            <a:xfrm>
              <a:off x="2324764" y="3232697"/>
              <a:ext cx="7724775" cy="3009900"/>
            </a:xfrm>
            <a:prstGeom prst="rect">
              <a:avLst/>
            </a:prstGeom>
          </p:spPr>
        </p:pic>
        <p:sp>
          <p:nvSpPr>
            <p:cNvPr id="12" name="Rectangle 11">
              <a:extLst>
                <a:ext uri="{FF2B5EF4-FFF2-40B4-BE49-F238E27FC236}">
                  <a16:creationId xmlns:a16="http://schemas.microsoft.com/office/drawing/2014/main" id="{237DF6F2-FF36-BAFC-E553-D4B9E0598F13}"/>
                </a:ext>
              </a:extLst>
            </p:cNvPr>
            <p:cNvSpPr/>
            <p:nvPr/>
          </p:nvSpPr>
          <p:spPr>
            <a:xfrm>
              <a:off x="2371800" y="4078919"/>
              <a:ext cx="476188" cy="716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80515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7788765"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pic>
        <p:nvPicPr>
          <p:cNvPr id="11" name="Google Shape;428;p22" descr="Une image contenant texte, Tracé, ligne, capture d’écran&#10;&#10;Description générée automatiquement">
            <a:extLst>
              <a:ext uri="{FF2B5EF4-FFF2-40B4-BE49-F238E27FC236}">
                <a16:creationId xmlns:a16="http://schemas.microsoft.com/office/drawing/2014/main" id="{A72AF1E4-4588-29B7-5D64-FF668D5BB1EA}"/>
              </a:ext>
            </a:extLst>
          </p:cNvPr>
          <p:cNvPicPr preferRelativeResize="0"/>
          <p:nvPr/>
        </p:nvPicPr>
        <p:blipFill rotWithShape="1">
          <a:blip r:embed="rId3">
            <a:alphaModFix/>
          </a:blip>
          <a:srcRect/>
          <a:stretch/>
        </p:blipFill>
        <p:spPr>
          <a:xfrm>
            <a:off x="6128569" y="3716320"/>
            <a:ext cx="2897070" cy="2310187"/>
          </a:xfrm>
          <a:prstGeom prst="rect">
            <a:avLst/>
          </a:prstGeom>
          <a:noFill/>
          <a:ln>
            <a:noFill/>
          </a:ln>
        </p:spPr>
      </p:pic>
      <p:pic>
        <p:nvPicPr>
          <p:cNvPr id="12" name="Google Shape;429;p22" descr="Une image contenant texte, Tracé, capture d’écran, ligne&#10;&#10;Description générée automatiquement">
            <a:extLst>
              <a:ext uri="{FF2B5EF4-FFF2-40B4-BE49-F238E27FC236}">
                <a16:creationId xmlns:a16="http://schemas.microsoft.com/office/drawing/2014/main" id="{C8EB556E-4C32-D128-3673-FE7C806A7E0D}"/>
              </a:ext>
            </a:extLst>
          </p:cNvPr>
          <p:cNvPicPr preferRelativeResize="0"/>
          <p:nvPr/>
        </p:nvPicPr>
        <p:blipFill rotWithShape="1">
          <a:blip r:embed="rId4">
            <a:alphaModFix/>
          </a:blip>
          <a:srcRect/>
          <a:stretch/>
        </p:blipFill>
        <p:spPr>
          <a:xfrm>
            <a:off x="9025639" y="3818227"/>
            <a:ext cx="2769275" cy="2208280"/>
          </a:xfrm>
          <a:prstGeom prst="rect">
            <a:avLst/>
          </a:prstGeom>
          <a:noFill/>
          <a:ln>
            <a:noFill/>
          </a:ln>
        </p:spPr>
      </p:pic>
      <p:pic>
        <p:nvPicPr>
          <p:cNvPr id="13" name="Google Shape;430;p22" descr="Une image contenant texte, Tracé, capture d’écran, ligne&#10;&#10;Description générée automatiquement">
            <a:extLst>
              <a:ext uri="{FF2B5EF4-FFF2-40B4-BE49-F238E27FC236}">
                <a16:creationId xmlns:a16="http://schemas.microsoft.com/office/drawing/2014/main" id="{597DAC2F-DF88-9316-BB34-DB60451605C1}"/>
              </a:ext>
            </a:extLst>
          </p:cNvPr>
          <p:cNvPicPr preferRelativeResize="0"/>
          <p:nvPr/>
        </p:nvPicPr>
        <p:blipFill rotWithShape="1">
          <a:blip r:embed="rId5">
            <a:alphaModFix/>
          </a:blip>
          <a:srcRect/>
          <a:stretch/>
        </p:blipFill>
        <p:spPr>
          <a:xfrm>
            <a:off x="6128569" y="1423218"/>
            <a:ext cx="2826985" cy="2201591"/>
          </a:xfrm>
          <a:prstGeom prst="rect">
            <a:avLst/>
          </a:prstGeom>
          <a:noFill/>
          <a:ln>
            <a:noFill/>
          </a:ln>
        </p:spPr>
      </p:pic>
      <p:pic>
        <p:nvPicPr>
          <p:cNvPr id="14" name="Google Shape;431;p22" descr="Une image contenant texte, Tracé, capture d’écran, ligne&#10;&#10;Description générée automatiquement">
            <a:extLst>
              <a:ext uri="{FF2B5EF4-FFF2-40B4-BE49-F238E27FC236}">
                <a16:creationId xmlns:a16="http://schemas.microsoft.com/office/drawing/2014/main" id="{44D2D3AC-75A7-8629-CC20-4EF50F0C4A18}"/>
              </a:ext>
            </a:extLst>
          </p:cNvPr>
          <p:cNvPicPr preferRelativeResize="0"/>
          <p:nvPr/>
        </p:nvPicPr>
        <p:blipFill rotWithShape="1">
          <a:blip r:embed="rId6">
            <a:alphaModFix/>
          </a:blip>
          <a:srcRect/>
          <a:stretch/>
        </p:blipFill>
        <p:spPr>
          <a:xfrm>
            <a:off x="9025639" y="1423218"/>
            <a:ext cx="2769275" cy="2201591"/>
          </a:xfrm>
          <a:prstGeom prst="rect">
            <a:avLst/>
          </a:prstGeom>
          <a:noFill/>
          <a:ln>
            <a:noFill/>
          </a:ln>
        </p:spPr>
      </p:pic>
      <p:sp>
        <p:nvSpPr>
          <p:cNvPr id="19" name="Google Shape;398;p20">
            <a:extLst>
              <a:ext uri="{FF2B5EF4-FFF2-40B4-BE49-F238E27FC236}">
                <a16:creationId xmlns:a16="http://schemas.microsoft.com/office/drawing/2014/main" id="{BC93398F-1A43-D685-B0BD-ED8DA9B30872}"/>
              </a:ext>
            </a:extLst>
          </p:cNvPr>
          <p:cNvSpPr txBox="1"/>
          <p:nvPr/>
        </p:nvSpPr>
        <p:spPr>
          <a:xfrm>
            <a:off x="144095" y="2199628"/>
            <a:ext cx="5185964" cy="52318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fr-FR" sz="1400" dirty="0"/>
              <a:t>l'utilisation d'un "</a:t>
            </a:r>
            <a:r>
              <a:rPr lang="fr-FR" sz="1400" dirty="0" err="1"/>
              <a:t>Critic</a:t>
            </a:r>
            <a:r>
              <a:rPr lang="fr-FR" sz="1400" dirty="0"/>
              <a:t>" centralisé </a:t>
            </a:r>
            <a:r>
              <a:rPr lang="fr-FR" sz="1400" b="1" dirty="0"/>
              <a:t>a facilité l'élaboration d'une stratégie coopérative </a:t>
            </a:r>
            <a:r>
              <a:rPr lang="fr-FR" sz="1400" dirty="0"/>
              <a:t>par les agents</a:t>
            </a:r>
            <a:endParaRPr sz="1800" b="1" dirty="0">
              <a:solidFill>
                <a:schemeClr val="dk1"/>
              </a:solidFill>
              <a:latin typeface="Calibri"/>
              <a:ea typeface="Calibri"/>
              <a:cs typeface="Calibri"/>
              <a:sym typeface="Calibri"/>
            </a:endParaRPr>
          </a:p>
        </p:txBody>
      </p:sp>
      <p:sp>
        <p:nvSpPr>
          <p:cNvPr id="27" name="Google Shape;414;p21">
            <a:extLst>
              <a:ext uri="{FF2B5EF4-FFF2-40B4-BE49-F238E27FC236}">
                <a16:creationId xmlns:a16="http://schemas.microsoft.com/office/drawing/2014/main" id="{9AF6AA34-2367-2F40-350F-1C4907A4786B}"/>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dirty="0" err="1">
                <a:solidFill>
                  <a:schemeClr val="dk1"/>
                </a:solidFill>
                <a:latin typeface="Arial"/>
                <a:ea typeface="Arial"/>
                <a:cs typeface="Arial"/>
                <a:sym typeface="Arial"/>
              </a:rPr>
              <a:t>Centrelized</a:t>
            </a:r>
            <a:r>
              <a:rPr lang="fr-FR" sz="1800" b="1" i="0" dirty="0">
                <a:solidFill>
                  <a:schemeClr val="dk1"/>
                </a:solidFill>
                <a:latin typeface="Arial"/>
                <a:ea typeface="Arial"/>
                <a:cs typeface="Arial"/>
                <a:sym typeface="Arial"/>
              </a:rPr>
              <a:t> </a:t>
            </a:r>
            <a:r>
              <a:rPr lang="fr-FR" sz="1800" b="1" i="0" dirty="0" err="1">
                <a:solidFill>
                  <a:schemeClr val="dk1"/>
                </a:solidFill>
                <a:latin typeface="Arial"/>
                <a:ea typeface="Arial"/>
                <a:cs typeface="Arial"/>
                <a:sym typeface="Arial"/>
              </a:rPr>
              <a:t>critic</a:t>
            </a:r>
            <a:endParaRPr sz="1800" b="1" dirty="0">
              <a:solidFill>
                <a:schemeClr val="dk1"/>
              </a:solidFill>
              <a:latin typeface="Calibri"/>
              <a:ea typeface="Calibri"/>
              <a:cs typeface="Calibri"/>
              <a:sym typeface="Calibri"/>
            </a:endParaRPr>
          </a:p>
        </p:txBody>
      </p:sp>
      <p:sp>
        <p:nvSpPr>
          <p:cNvPr id="30" name="Espace réservé du numéro de diapositive 29">
            <a:extLst>
              <a:ext uri="{FF2B5EF4-FFF2-40B4-BE49-F238E27FC236}">
                <a16:creationId xmlns:a16="http://schemas.microsoft.com/office/drawing/2014/main" id="{C2F54E0A-F64A-1EDA-970C-05672DEFEC9E}"/>
              </a:ext>
            </a:extLst>
          </p:cNvPr>
          <p:cNvSpPr>
            <a:spLocks noGrp="1"/>
          </p:cNvSpPr>
          <p:nvPr>
            <p:ph type="sldNum" idx="12"/>
          </p:nvPr>
        </p:nvSpPr>
        <p:spPr>
          <a:xfrm>
            <a:off x="9072824" y="5616369"/>
            <a:ext cx="2743200" cy="365125"/>
          </a:xfrm>
        </p:spPr>
        <p:txBody>
          <a:bodyPr/>
          <a:lstStyle/>
          <a:p>
            <a:pPr marL="0" lvl="0" indent="0" algn="r" rtl="0">
              <a:spcBef>
                <a:spcPts val="0"/>
              </a:spcBef>
              <a:spcAft>
                <a:spcPts val="0"/>
              </a:spcAft>
              <a:buNone/>
            </a:pPr>
            <a:fld id="{00000000-1234-1234-1234-123412341234}" type="slidenum">
              <a:rPr lang="fr-FR" smtClean="0"/>
              <a:t>64</a:t>
            </a:fld>
            <a:endParaRPr lang="fr-FR"/>
          </a:p>
        </p:txBody>
      </p:sp>
    </p:spTree>
    <p:extLst>
      <p:ext uri="{BB962C8B-B14F-4D97-AF65-F5344CB8AC3E}">
        <p14:creationId xmlns:p14="http://schemas.microsoft.com/office/powerpoint/2010/main" val="3337251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43;p23">
            <a:extLst>
              <a:ext uri="{FF2B5EF4-FFF2-40B4-BE49-F238E27FC236}">
                <a16:creationId xmlns:a16="http://schemas.microsoft.com/office/drawing/2014/main" id="{5E96038C-5A35-F5B0-80C3-591DB031A029}"/>
              </a:ext>
            </a:extLst>
          </p:cNvPr>
          <p:cNvSpPr txBox="1"/>
          <p:nvPr/>
        </p:nvSpPr>
        <p:spPr>
          <a:xfrm>
            <a:off x="665291" y="1885279"/>
            <a:ext cx="3776080"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L'introduction d'une unité centrale pour favoriser le comportement coopératif entre les agents a produit des résultats remarquables et a surpassé le système traditionnel. Cependant, les systèmes centralisés de ce type présentent un point de défaillance unique majeur : </a:t>
            </a:r>
            <a:r>
              <a:rPr lang="fr-FR" sz="1800" b="1" dirty="0">
                <a:solidFill>
                  <a:schemeClr val="dk1"/>
                </a:solidFill>
                <a:latin typeface="Calibri"/>
                <a:ea typeface="Calibri"/>
                <a:cs typeface="Calibri"/>
                <a:sym typeface="Calibri"/>
              </a:rPr>
              <a:t>si l'unité centrale cesse de fonctionner, l'ensemble du système s'effondre.</a:t>
            </a:r>
            <a:endParaRPr b="1"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Espace réservé du numéro de diapositive 3">
            <a:extLst>
              <a:ext uri="{FF2B5EF4-FFF2-40B4-BE49-F238E27FC236}">
                <a16:creationId xmlns:a16="http://schemas.microsoft.com/office/drawing/2014/main" id="{8592BD96-264D-02A6-EC59-2338B7E5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65</a:t>
            </a:fld>
            <a:endParaRPr lang="fr-FR"/>
          </a:p>
        </p:txBody>
      </p:sp>
      <p:sp>
        <p:nvSpPr>
          <p:cNvPr id="5" name="Rectangle 9">
            <a:extLst>
              <a:ext uri="{FF2B5EF4-FFF2-40B4-BE49-F238E27FC236}">
                <a16:creationId xmlns:a16="http://schemas.microsoft.com/office/drawing/2014/main" id="{87BEA8F6-08FA-D0EE-FBE5-69CB1E21D95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Rectangle : coins arrondis 7">
            <a:extLst>
              <a:ext uri="{FF2B5EF4-FFF2-40B4-BE49-F238E27FC236}">
                <a16:creationId xmlns:a16="http://schemas.microsoft.com/office/drawing/2014/main" id="{EDF3C107-4FC7-1C1A-CDDE-C5E1172617B9}"/>
              </a:ext>
            </a:extLst>
          </p:cNvPr>
          <p:cNvSpPr/>
          <p:nvPr/>
        </p:nvSpPr>
        <p:spPr>
          <a:xfrm>
            <a:off x="4847361" y="38599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11" name="Rectangle : coins arrondis 10">
            <a:extLst>
              <a:ext uri="{FF2B5EF4-FFF2-40B4-BE49-F238E27FC236}">
                <a16:creationId xmlns:a16="http://schemas.microsoft.com/office/drawing/2014/main" id="{A53A6FDB-0559-253A-99E2-B67A339463DE}"/>
              </a:ext>
            </a:extLst>
          </p:cNvPr>
          <p:cNvSpPr/>
          <p:nvPr/>
        </p:nvSpPr>
        <p:spPr>
          <a:xfrm>
            <a:off x="6977110" y="3013768"/>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12" name="Connecteur : en angle 11">
            <a:extLst>
              <a:ext uri="{FF2B5EF4-FFF2-40B4-BE49-F238E27FC236}">
                <a16:creationId xmlns:a16="http://schemas.microsoft.com/office/drawing/2014/main" id="{CF5BF5E7-A544-FB32-10CB-8830C156CFD5}"/>
              </a:ext>
            </a:extLst>
          </p:cNvPr>
          <p:cNvCxnSpPr>
            <a:cxnSpLocks/>
            <a:stCxn id="29" idx="0"/>
            <a:endCxn id="8" idx="0"/>
          </p:cNvCxnSpPr>
          <p:nvPr/>
        </p:nvCxnSpPr>
        <p:spPr>
          <a:xfrm rot="16200000" flipH="1" flipV="1">
            <a:off x="7037671" y="1561334"/>
            <a:ext cx="949342" cy="3647947"/>
          </a:xfrm>
          <a:prstGeom prst="bentConnector3">
            <a:avLst>
              <a:gd name="adj1" fmla="val -2408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ECE492B7-18EF-A2B9-A68E-27B696DF65DD}"/>
              </a:ext>
            </a:extLst>
          </p:cNvPr>
          <p:cNvCxnSpPr>
            <a:cxnSpLocks/>
            <a:stCxn id="8" idx="2"/>
            <a:endCxn id="29" idx="2"/>
          </p:cNvCxnSpPr>
          <p:nvPr/>
        </p:nvCxnSpPr>
        <p:spPr>
          <a:xfrm rot="16200000" flipH="1">
            <a:off x="7037594" y="3220615"/>
            <a:ext cx="949494" cy="3647947"/>
          </a:xfrm>
          <a:prstGeom prst="bentConnector3">
            <a:avLst>
              <a:gd name="adj1" fmla="val 124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 coins arrondis 13">
            <a:extLst>
              <a:ext uri="{FF2B5EF4-FFF2-40B4-BE49-F238E27FC236}">
                <a16:creationId xmlns:a16="http://schemas.microsoft.com/office/drawing/2014/main" id="{A94A7E91-AF11-AF1E-7161-36C6BDA7A010}"/>
              </a:ext>
            </a:extLst>
          </p:cNvPr>
          <p:cNvSpPr/>
          <p:nvPr/>
        </p:nvSpPr>
        <p:spPr>
          <a:xfrm>
            <a:off x="6983460" y="3503311"/>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19" name="Rectangle : coins arrondis 18">
            <a:extLst>
              <a:ext uri="{FF2B5EF4-FFF2-40B4-BE49-F238E27FC236}">
                <a16:creationId xmlns:a16="http://schemas.microsoft.com/office/drawing/2014/main" id="{4ABAFFE1-55F6-B75C-30ED-3115B7E1D30A}"/>
              </a:ext>
            </a:extLst>
          </p:cNvPr>
          <p:cNvSpPr/>
          <p:nvPr/>
        </p:nvSpPr>
        <p:spPr>
          <a:xfrm>
            <a:off x="6989810" y="3992854"/>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7" name="Rectangle : coins arrondis 26">
            <a:extLst>
              <a:ext uri="{FF2B5EF4-FFF2-40B4-BE49-F238E27FC236}">
                <a16:creationId xmlns:a16="http://schemas.microsoft.com/office/drawing/2014/main" id="{8E1B4919-08FD-2CFA-7948-8D68D111B918}"/>
              </a:ext>
            </a:extLst>
          </p:cNvPr>
          <p:cNvSpPr/>
          <p:nvPr/>
        </p:nvSpPr>
        <p:spPr>
          <a:xfrm>
            <a:off x="6996160" y="4482397"/>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8" name="Rectangle : coins arrondis 27">
            <a:extLst>
              <a:ext uri="{FF2B5EF4-FFF2-40B4-BE49-F238E27FC236}">
                <a16:creationId xmlns:a16="http://schemas.microsoft.com/office/drawing/2014/main" id="{7316A8C3-06C9-286A-43EB-D86643B95891}"/>
              </a:ext>
            </a:extLst>
          </p:cNvPr>
          <p:cNvSpPr/>
          <p:nvPr/>
        </p:nvSpPr>
        <p:spPr>
          <a:xfrm>
            <a:off x="7002510" y="4971940"/>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29" name="Rectangle : coins arrondis 28">
            <a:extLst>
              <a:ext uri="{FF2B5EF4-FFF2-40B4-BE49-F238E27FC236}">
                <a16:creationId xmlns:a16="http://schemas.microsoft.com/office/drawing/2014/main" id="{0773430A-6464-6F59-1C62-92A239894A12}"/>
              </a:ext>
            </a:extLst>
          </p:cNvPr>
          <p:cNvSpPr/>
          <p:nvPr/>
        </p:nvSpPr>
        <p:spPr>
          <a:xfrm>
            <a:off x="6760030" y="2910637"/>
            <a:ext cx="5152570"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 coins arrondis 29">
            <a:extLst>
              <a:ext uri="{FF2B5EF4-FFF2-40B4-BE49-F238E27FC236}">
                <a16:creationId xmlns:a16="http://schemas.microsoft.com/office/drawing/2014/main" id="{52035ABD-2D98-B4D4-1F3A-50D1FFF38244}"/>
              </a:ext>
            </a:extLst>
          </p:cNvPr>
          <p:cNvSpPr/>
          <p:nvPr/>
        </p:nvSpPr>
        <p:spPr>
          <a:xfrm>
            <a:off x="10287000" y="3124200"/>
            <a:ext cx="1346200" cy="218440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 central</a:t>
            </a:r>
          </a:p>
        </p:txBody>
      </p:sp>
      <p:cxnSp>
        <p:nvCxnSpPr>
          <p:cNvPr id="44" name="Connecteur : en angle 43">
            <a:extLst>
              <a:ext uri="{FF2B5EF4-FFF2-40B4-BE49-F238E27FC236}">
                <a16:creationId xmlns:a16="http://schemas.microsoft.com/office/drawing/2014/main" id="{C983858B-F987-712A-9E56-54EEA09380A0}"/>
              </a:ext>
            </a:extLst>
          </p:cNvPr>
          <p:cNvCxnSpPr>
            <a:cxnSpLocks/>
            <a:stCxn id="30" idx="1"/>
            <a:endCxn id="11" idx="3"/>
          </p:cNvCxnSpPr>
          <p:nvPr/>
        </p:nvCxnSpPr>
        <p:spPr>
          <a:xfrm rot="10800000">
            <a:off x="8128000" y="3234088"/>
            <a:ext cx="2159000" cy="982313"/>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2636CF04-0E10-17B7-6850-F6D04C9D9452}"/>
              </a:ext>
            </a:extLst>
          </p:cNvPr>
          <p:cNvCxnSpPr>
            <a:cxnSpLocks/>
            <a:stCxn id="30" idx="1"/>
            <a:endCxn id="28" idx="3"/>
          </p:cNvCxnSpPr>
          <p:nvPr/>
        </p:nvCxnSpPr>
        <p:spPr>
          <a:xfrm rot="10800000" flipV="1">
            <a:off x="8153400" y="4216399"/>
            <a:ext cx="2133600" cy="975859"/>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eur : en angle 47">
            <a:extLst>
              <a:ext uri="{FF2B5EF4-FFF2-40B4-BE49-F238E27FC236}">
                <a16:creationId xmlns:a16="http://schemas.microsoft.com/office/drawing/2014/main" id="{0DBFF6BC-6091-94F1-0807-CC7BAB81BC92}"/>
              </a:ext>
            </a:extLst>
          </p:cNvPr>
          <p:cNvCxnSpPr>
            <a:cxnSpLocks/>
            <a:stCxn id="30" idx="1"/>
            <a:endCxn id="27" idx="3"/>
          </p:cNvCxnSpPr>
          <p:nvPr/>
        </p:nvCxnSpPr>
        <p:spPr>
          <a:xfrm rot="10800000" flipV="1">
            <a:off x="8147050" y="4216400"/>
            <a:ext cx="2139950" cy="486316"/>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eur : en angle 50">
            <a:extLst>
              <a:ext uri="{FF2B5EF4-FFF2-40B4-BE49-F238E27FC236}">
                <a16:creationId xmlns:a16="http://schemas.microsoft.com/office/drawing/2014/main" id="{5988D8F5-37A4-D2F1-47D2-114A2DBC9706}"/>
              </a:ext>
            </a:extLst>
          </p:cNvPr>
          <p:cNvCxnSpPr>
            <a:cxnSpLocks/>
            <a:endCxn id="14" idx="3"/>
          </p:cNvCxnSpPr>
          <p:nvPr/>
        </p:nvCxnSpPr>
        <p:spPr>
          <a:xfrm rot="10800000">
            <a:off x="8134350" y="3723631"/>
            <a:ext cx="2146300" cy="492773"/>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5E26A1FC-8FAD-EC3C-C416-7ECF4465B346}"/>
              </a:ext>
            </a:extLst>
          </p:cNvPr>
          <p:cNvCxnSpPr>
            <a:cxnSpLocks/>
            <a:stCxn id="30" idx="1"/>
            <a:endCxn id="19" idx="3"/>
          </p:cNvCxnSpPr>
          <p:nvPr/>
        </p:nvCxnSpPr>
        <p:spPr>
          <a:xfrm rot="10800000">
            <a:off x="8140700" y="4213174"/>
            <a:ext cx="2146300" cy="3227"/>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51" name="Groupe 2050">
            <a:extLst>
              <a:ext uri="{FF2B5EF4-FFF2-40B4-BE49-F238E27FC236}">
                <a16:creationId xmlns:a16="http://schemas.microsoft.com/office/drawing/2014/main" id="{97C8525E-E538-4F36-96BD-1D9AA5985FE6}"/>
              </a:ext>
            </a:extLst>
          </p:cNvPr>
          <p:cNvGrpSpPr/>
          <p:nvPr/>
        </p:nvGrpSpPr>
        <p:grpSpPr>
          <a:xfrm>
            <a:off x="6982830" y="3013768"/>
            <a:ext cx="4656090" cy="2398809"/>
            <a:chOff x="7129510" y="3166168"/>
            <a:chExt cx="4656090" cy="2398809"/>
          </a:xfrm>
        </p:grpSpPr>
        <p:sp>
          <p:nvSpPr>
            <p:cNvPr id="56" name="Rectangle : coins arrondis 55">
              <a:extLst>
                <a:ext uri="{FF2B5EF4-FFF2-40B4-BE49-F238E27FC236}">
                  <a16:creationId xmlns:a16="http://schemas.microsoft.com/office/drawing/2014/main" id="{735E0EA6-BE5D-AD27-03C9-26CD07711251}"/>
                </a:ext>
              </a:extLst>
            </p:cNvPr>
            <p:cNvSpPr/>
            <p:nvPr/>
          </p:nvSpPr>
          <p:spPr>
            <a:xfrm>
              <a:off x="7129510" y="3166168"/>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7" name="Rectangle : coins arrondis 56">
              <a:extLst>
                <a:ext uri="{FF2B5EF4-FFF2-40B4-BE49-F238E27FC236}">
                  <a16:creationId xmlns:a16="http://schemas.microsoft.com/office/drawing/2014/main" id="{182647C2-E328-084B-DFB9-541A5231B59B}"/>
                </a:ext>
              </a:extLst>
            </p:cNvPr>
            <p:cNvSpPr/>
            <p:nvPr/>
          </p:nvSpPr>
          <p:spPr>
            <a:xfrm>
              <a:off x="7135860" y="3655711"/>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8" name="Rectangle : coins arrondis 57">
              <a:extLst>
                <a:ext uri="{FF2B5EF4-FFF2-40B4-BE49-F238E27FC236}">
                  <a16:creationId xmlns:a16="http://schemas.microsoft.com/office/drawing/2014/main" id="{72362AC4-75EE-E835-7D95-E79F87C8EA30}"/>
                </a:ext>
              </a:extLst>
            </p:cNvPr>
            <p:cNvSpPr/>
            <p:nvPr/>
          </p:nvSpPr>
          <p:spPr>
            <a:xfrm>
              <a:off x="7142210" y="4145254"/>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59" name="Rectangle : coins arrondis 58">
              <a:extLst>
                <a:ext uri="{FF2B5EF4-FFF2-40B4-BE49-F238E27FC236}">
                  <a16:creationId xmlns:a16="http://schemas.microsoft.com/office/drawing/2014/main" id="{7843D6AD-32DA-5DA7-2630-D103880FE1B6}"/>
                </a:ext>
              </a:extLst>
            </p:cNvPr>
            <p:cNvSpPr/>
            <p:nvPr/>
          </p:nvSpPr>
          <p:spPr>
            <a:xfrm>
              <a:off x="7148560" y="4634797"/>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60" name="Rectangle : coins arrondis 59">
              <a:extLst>
                <a:ext uri="{FF2B5EF4-FFF2-40B4-BE49-F238E27FC236}">
                  <a16:creationId xmlns:a16="http://schemas.microsoft.com/office/drawing/2014/main" id="{0DF7A0D5-A2F2-B685-E660-BC64341BA80D}"/>
                </a:ext>
              </a:extLst>
            </p:cNvPr>
            <p:cNvSpPr/>
            <p:nvPr/>
          </p:nvSpPr>
          <p:spPr>
            <a:xfrm>
              <a:off x="7154910" y="5124340"/>
              <a:ext cx="1150890" cy="440637"/>
            </a:xfrm>
            <a:prstGeom prst="round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61" name="Rectangle : coins arrondis 60">
              <a:extLst>
                <a:ext uri="{FF2B5EF4-FFF2-40B4-BE49-F238E27FC236}">
                  <a16:creationId xmlns:a16="http://schemas.microsoft.com/office/drawing/2014/main" id="{F66077C4-0EFC-2CB1-F7D8-685E50E7A4C5}"/>
                </a:ext>
              </a:extLst>
            </p:cNvPr>
            <p:cNvSpPr/>
            <p:nvPr/>
          </p:nvSpPr>
          <p:spPr>
            <a:xfrm>
              <a:off x="10439400" y="3276600"/>
              <a:ext cx="1346200" cy="218440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Unite central</a:t>
              </a:r>
            </a:p>
          </p:txBody>
        </p:sp>
        <p:cxnSp>
          <p:nvCxnSpPr>
            <p:cNvPr id="62" name="Connecteur : en angle 61">
              <a:extLst>
                <a:ext uri="{FF2B5EF4-FFF2-40B4-BE49-F238E27FC236}">
                  <a16:creationId xmlns:a16="http://schemas.microsoft.com/office/drawing/2014/main" id="{1376F282-B6C5-DB61-564B-4C0ADCCCFDE0}"/>
                </a:ext>
              </a:extLst>
            </p:cNvPr>
            <p:cNvCxnSpPr>
              <a:cxnSpLocks/>
              <a:stCxn id="61" idx="1"/>
              <a:endCxn id="56" idx="3"/>
            </p:cNvCxnSpPr>
            <p:nvPr/>
          </p:nvCxnSpPr>
          <p:spPr>
            <a:xfrm rot="10800000">
              <a:off x="8280400" y="3386488"/>
              <a:ext cx="2159000" cy="982313"/>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B5378C70-503F-895B-9511-4C05AD3EE918}"/>
                </a:ext>
              </a:extLst>
            </p:cNvPr>
            <p:cNvCxnSpPr>
              <a:cxnSpLocks/>
              <a:stCxn id="61" idx="1"/>
              <a:endCxn id="60" idx="3"/>
            </p:cNvCxnSpPr>
            <p:nvPr/>
          </p:nvCxnSpPr>
          <p:spPr>
            <a:xfrm rot="10800000" flipV="1">
              <a:off x="8305800" y="4368799"/>
              <a:ext cx="2133600" cy="975859"/>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8" name="Connecteur : en angle 2047">
              <a:extLst>
                <a:ext uri="{FF2B5EF4-FFF2-40B4-BE49-F238E27FC236}">
                  <a16:creationId xmlns:a16="http://schemas.microsoft.com/office/drawing/2014/main" id="{9A4FFBD5-901E-4083-AD96-30D7B091F067}"/>
                </a:ext>
              </a:extLst>
            </p:cNvPr>
            <p:cNvCxnSpPr>
              <a:cxnSpLocks/>
              <a:stCxn id="61" idx="1"/>
              <a:endCxn id="59" idx="3"/>
            </p:cNvCxnSpPr>
            <p:nvPr/>
          </p:nvCxnSpPr>
          <p:spPr>
            <a:xfrm rot="10800000" flipV="1">
              <a:off x="8299450" y="4368800"/>
              <a:ext cx="2139950" cy="486316"/>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9" name="Connecteur : en angle 2048">
              <a:extLst>
                <a:ext uri="{FF2B5EF4-FFF2-40B4-BE49-F238E27FC236}">
                  <a16:creationId xmlns:a16="http://schemas.microsoft.com/office/drawing/2014/main" id="{C418034C-954F-1A84-DD92-C37B24BF5F38}"/>
                </a:ext>
              </a:extLst>
            </p:cNvPr>
            <p:cNvCxnSpPr>
              <a:cxnSpLocks/>
              <a:endCxn id="57" idx="3"/>
            </p:cNvCxnSpPr>
            <p:nvPr/>
          </p:nvCxnSpPr>
          <p:spPr>
            <a:xfrm rot="10800000">
              <a:off x="8286750" y="3876031"/>
              <a:ext cx="2146300" cy="492773"/>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0" name="Connecteur : en angle 2049">
              <a:extLst>
                <a:ext uri="{FF2B5EF4-FFF2-40B4-BE49-F238E27FC236}">
                  <a16:creationId xmlns:a16="http://schemas.microsoft.com/office/drawing/2014/main" id="{2CA0E8FA-FC63-B250-2161-CB94E0C70849}"/>
                </a:ext>
              </a:extLst>
            </p:cNvPr>
            <p:cNvCxnSpPr>
              <a:cxnSpLocks/>
              <a:stCxn id="61" idx="1"/>
              <a:endCxn id="58" idx="3"/>
            </p:cNvCxnSpPr>
            <p:nvPr/>
          </p:nvCxnSpPr>
          <p:spPr>
            <a:xfrm rot="10800000">
              <a:off x="8293100" y="4365574"/>
              <a:ext cx="2146300" cy="3227"/>
            </a:xfrm>
            <a:prstGeom prst="bentConnector3">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577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right)">
                                      <p:cBhvr>
                                        <p:cTn id="7" dur="1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43;p23">
            <a:extLst>
              <a:ext uri="{FF2B5EF4-FFF2-40B4-BE49-F238E27FC236}">
                <a16:creationId xmlns:a16="http://schemas.microsoft.com/office/drawing/2014/main" id="{5E96038C-5A35-F5B0-80C3-591DB031A029}"/>
              </a:ext>
            </a:extLst>
          </p:cNvPr>
          <p:cNvSpPr txBox="1"/>
          <p:nvPr/>
        </p:nvSpPr>
        <p:spPr>
          <a:xfrm>
            <a:off x="495135" y="1885279"/>
            <a:ext cx="4114800"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1800" dirty="0">
                <a:solidFill>
                  <a:schemeClr val="dk1"/>
                </a:solidFill>
                <a:latin typeface="Calibri"/>
                <a:ea typeface="Calibri"/>
                <a:cs typeface="Calibri"/>
                <a:sym typeface="Calibri"/>
              </a:rPr>
              <a:t>C'est là qu'intervient l'importance d'un système </a:t>
            </a:r>
            <a:r>
              <a:rPr lang="fr-FR" sz="1800" b="1" i="1" dirty="0">
                <a:solidFill>
                  <a:schemeClr val="dk1"/>
                </a:solidFill>
                <a:latin typeface="Calibri"/>
                <a:ea typeface="Calibri"/>
                <a:cs typeface="Calibri"/>
                <a:sym typeface="Calibri"/>
              </a:rPr>
              <a:t>décentralisé (P2P)</a:t>
            </a:r>
            <a:r>
              <a:rPr lang="fr-FR" sz="1800" i="1" dirty="0">
                <a:solidFill>
                  <a:schemeClr val="dk1"/>
                </a:solidFill>
                <a:latin typeface="Calibri"/>
                <a:ea typeface="Calibri"/>
                <a:cs typeface="Calibri"/>
                <a:sym typeface="Calibri"/>
              </a:rPr>
              <a:t>.</a:t>
            </a:r>
            <a:endParaRPr sz="1800" i="1" dirty="0">
              <a:solidFill>
                <a:schemeClr val="dk1"/>
              </a:solidFill>
              <a:latin typeface="Calibri"/>
              <a:ea typeface="Calibri"/>
              <a:cs typeface="Calibri"/>
              <a:sym typeface="Calibri"/>
            </a:endParaRPr>
          </a:p>
        </p:txBody>
      </p:sp>
      <p:sp>
        <p:nvSpPr>
          <p:cNvPr id="4" name="Espace réservé du numéro de diapositive 3">
            <a:extLst>
              <a:ext uri="{FF2B5EF4-FFF2-40B4-BE49-F238E27FC236}">
                <a16:creationId xmlns:a16="http://schemas.microsoft.com/office/drawing/2014/main" id="{8592BD96-264D-02A6-EC59-2338B7E5B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66</a:t>
            </a:fld>
            <a:endParaRPr lang="fr-FR"/>
          </a:p>
        </p:txBody>
      </p:sp>
      <p:sp>
        <p:nvSpPr>
          <p:cNvPr id="5" name="Rectangle 9">
            <a:extLst>
              <a:ext uri="{FF2B5EF4-FFF2-40B4-BE49-F238E27FC236}">
                <a16:creationId xmlns:a16="http://schemas.microsoft.com/office/drawing/2014/main" id="{87BEA8F6-08FA-D0EE-FBE5-69CB1E21D95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Rectangle : coins arrondis 7">
            <a:extLst>
              <a:ext uri="{FF2B5EF4-FFF2-40B4-BE49-F238E27FC236}">
                <a16:creationId xmlns:a16="http://schemas.microsoft.com/office/drawing/2014/main" id="{E55C8EBB-BD28-8669-43D1-FD30CD2EFB90}"/>
              </a:ext>
            </a:extLst>
          </p:cNvPr>
          <p:cNvSpPr/>
          <p:nvPr/>
        </p:nvSpPr>
        <p:spPr>
          <a:xfrm>
            <a:off x="4847361" y="3859979"/>
            <a:ext cx="1682014" cy="70986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Network</a:t>
            </a:r>
          </a:p>
        </p:txBody>
      </p:sp>
      <p:sp>
        <p:nvSpPr>
          <p:cNvPr id="28" name="Rectangle : coins arrondis 27">
            <a:extLst>
              <a:ext uri="{FF2B5EF4-FFF2-40B4-BE49-F238E27FC236}">
                <a16:creationId xmlns:a16="http://schemas.microsoft.com/office/drawing/2014/main" id="{DE4C3D91-5406-D7E4-2412-F53F0E03F6E7}"/>
              </a:ext>
            </a:extLst>
          </p:cNvPr>
          <p:cNvSpPr/>
          <p:nvPr/>
        </p:nvSpPr>
        <p:spPr>
          <a:xfrm>
            <a:off x="7470283" y="302392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cxnSp>
        <p:nvCxnSpPr>
          <p:cNvPr id="29" name="Connecteur : en angle 28">
            <a:extLst>
              <a:ext uri="{FF2B5EF4-FFF2-40B4-BE49-F238E27FC236}">
                <a16:creationId xmlns:a16="http://schemas.microsoft.com/office/drawing/2014/main" id="{A9534193-3B49-14CA-2923-1B11B5D0AC56}"/>
              </a:ext>
            </a:extLst>
          </p:cNvPr>
          <p:cNvCxnSpPr>
            <a:cxnSpLocks/>
            <a:stCxn id="35" idx="0"/>
            <a:endCxn id="8" idx="0"/>
          </p:cNvCxnSpPr>
          <p:nvPr/>
        </p:nvCxnSpPr>
        <p:spPr>
          <a:xfrm rot="16200000" flipH="1" flipV="1">
            <a:off x="7037671" y="1561334"/>
            <a:ext cx="949342" cy="3647947"/>
          </a:xfrm>
          <a:prstGeom prst="bentConnector3">
            <a:avLst>
              <a:gd name="adj1" fmla="val -2408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 en angle 29">
            <a:extLst>
              <a:ext uri="{FF2B5EF4-FFF2-40B4-BE49-F238E27FC236}">
                <a16:creationId xmlns:a16="http://schemas.microsoft.com/office/drawing/2014/main" id="{B3D62A20-49ED-3096-8932-E593BAD9743E}"/>
              </a:ext>
            </a:extLst>
          </p:cNvPr>
          <p:cNvCxnSpPr>
            <a:cxnSpLocks/>
            <a:stCxn id="8" idx="2"/>
            <a:endCxn id="35" idx="2"/>
          </p:cNvCxnSpPr>
          <p:nvPr/>
        </p:nvCxnSpPr>
        <p:spPr>
          <a:xfrm rot="16200000" flipH="1">
            <a:off x="7037594" y="3220615"/>
            <a:ext cx="949494" cy="3647947"/>
          </a:xfrm>
          <a:prstGeom prst="bentConnector3">
            <a:avLst>
              <a:gd name="adj1" fmla="val 124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 coins arrondis 30">
            <a:extLst>
              <a:ext uri="{FF2B5EF4-FFF2-40B4-BE49-F238E27FC236}">
                <a16:creationId xmlns:a16="http://schemas.microsoft.com/office/drawing/2014/main" id="{B42D95A7-DDE4-0EFC-72D7-C27D02FB82DC}"/>
              </a:ext>
            </a:extLst>
          </p:cNvPr>
          <p:cNvSpPr/>
          <p:nvPr/>
        </p:nvSpPr>
        <p:spPr>
          <a:xfrm>
            <a:off x="10258721" y="3023923"/>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2" name="Rectangle : coins arrondis 31">
            <a:extLst>
              <a:ext uri="{FF2B5EF4-FFF2-40B4-BE49-F238E27FC236}">
                <a16:creationId xmlns:a16="http://schemas.microsoft.com/office/drawing/2014/main" id="{F843EF16-497E-52F5-D7E8-E64BFF379FD3}"/>
              </a:ext>
            </a:extLst>
          </p:cNvPr>
          <p:cNvSpPr/>
          <p:nvPr/>
        </p:nvSpPr>
        <p:spPr>
          <a:xfrm>
            <a:off x="10258721" y="485518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3" name="Rectangle : coins arrondis 32">
            <a:extLst>
              <a:ext uri="{FF2B5EF4-FFF2-40B4-BE49-F238E27FC236}">
                <a16:creationId xmlns:a16="http://schemas.microsoft.com/office/drawing/2014/main" id="{0AE8AE10-0051-BDB1-1F9C-9F8A0EBEB14C}"/>
              </a:ext>
            </a:extLst>
          </p:cNvPr>
          <p:cNvSpPr/>
          <p:nvPr/>
        </p:nvSpPr>
        <p:spPr>
          <a:xfrm>
            <a:off x="8760870" y="402870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4" name="Rectangle : coins arrondis 33">
            <a:extLst>
              <a:ext uri="{FF2B5EF4-FFF2-40B4-BE49-F238E27FC236}">
                <a16:creationId xmlns:a16="http://schemas.microsoft.com/office/drawing/2014/main" id="{2A3AD363-DF59-37BD-929A-E6505044616E}"/>
              </a:ext>
            </a:extLst>
          </p:cNvPr>
          <p:cNvSpPr/>
          <p:nvPr/>
        </p:nvSpPr>
        <p:spPr>
          <a:xfrm>
            <a:off x="7459710" y="4855182"/>
            <a:ext cx="1150890" cy="440637"/>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Agent</a:t>
            </a:r>
          </a:p>
        </p:txBody>
      </p:sp>
      <p:sp>
        <p:nvSpPr>
          <p:cNvPr id="35" name="Rectangle : coins arrondis 34">
            <a:extLst>
              <a:ext uri="{FF2B5EF4-FFF2-40B4-BE49-F238E27FC236}">
                <a16:creationId xmlns:a16="http://schemas.microsoft.com/office/drawing/2014/main" id="{3534CFC8-772E-5E9A-E81B-C81BBFBE5153}"/>
              </a:ext>
            </a:extLst>
          </p:cNvPr>
          <p:cNvSpPr/>
          <p:nvPr/>
        </p:nvSpPr>
        <p:spPr>
          <a:xfrm>
            <a:off x="6760030" y="2910637"/>
            <a:ext cx="5152570" cy="2608699"/>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9" name="Connecteur droit avec flèche 58">
            <a:extLst>
              <a:ext uri="{FF2B5EF4-FFF2-40B4-BE49-F238E27FC236}">
                <a16:creationId xmlns:a16="http://schemas.microsoft.com/office/drawing/2014/main" id="{FD4127BD-CA14-069D-6CB8-A9A01AF4F5D3}"/>
              </a:ext>
            </a:extLst>
          </p:cNvPr>
          <p:cNvCxnSpPr>
            <a:stCxn id="34" idx="0"/>
            <a:endCxn id="28" idx="2"/>
          </p:cNvCxnSpPr>
          <p:nvPr/>
        </p:nvCxnSpPr>
        <p:spPr>
          <a:xfrm flipV="1">
            <a:off x="8035155" y="3464559"/>
            <a:ext cx="10573" cy="13906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8E5567D-8182-10DF-7591-39542469209F}"/>
              </a:ext>
            </a:extLst>
          </p:cNvPr>
          <p:cNvCxnSpPr>
            <a:cxnSpLocks/>
            <a:stCxn id="34" idx="3"/>
            <a:endCxn id="32" idx="1"/>
          </p:cNvCxnSpPr>
          <p:nvPr/>
        </p:nvCxnSpPr>
        <p:spPr>
          <a:xfrm>
            <a:off x="8610600" y="5075501"/>
            <a:ext cx="16481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49" name="Connecteur droit avec flèche 2048">
            <a:extLst>
              <a:ext uri="{FF2B5EF4-FFF2-40B4-BE49-F238E27FC236}">
                <a16:creationId xmlns:a16="http://schemas.microsoft.com/office/drawing/2014/main" id="{74686837-817E-A454-8C30-19A4EBC1D0D6}"/>
              </a:ext>
            </a:extLst>
          </p:cNvPr>
          <p:cNvCxnSpPr>
            <a:cxnSpLocks/>
            <a:stCxn id="31" idx="2"/>
            <a:endCxn id="32" idx="0"/>
          </p:cNvCxnSpPr>
          <p:nvPr/>
        </p:nvCxnSpPr>
        <p:spPr>
          <a:xfrm>
            <a:off x="10834166" y="3464560"/>
            <a:ext cx="0" cy="13906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3" name="Connecteur droit avec flèche 2052">
            <a:extLst>
              <a:ext uri="{FF2B5EF4-FFF2-40B4-BE49-F238E27FC236}">
                <a16:creationId xmlns:a16="http://schemas.microsoft.com/office/drawing/2014/main" id="{7E43EF49-B598-F3F0-F61C-FE21158A4F7C}"/>
              </a:ext>
            </a:extLst>
          </p:cNvPr>
          <p:cNvCxnSpPr>
            <a:cxnSpLocks/>
            <a:stCxn id="28" idx="3"/>
            <a:endCxn id="31" idx="1"/>
          </p:cNvCxnSpPr>
          <p:nvPr/>
        </p:nvCxnSpPr>
        <p:spPr>
          <a:xfrm>
            <a:off x="8621173" y="3244241"/>
            <a:ext cx="163754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9" name="Connecteur droit avec flèche 2068">
            <a:extLst>
              <a:ext uri="{FF2B5EF4-FFF2-40B4-BE49-F238E27FC236}">
                <a16:creationId xmlns:a16="http://schemas.microsoft.com/office/drawing/2014/main" id="{D6FB6DE8-37D2-9835-1755-275449BB3C6D}"/>
              </a:ext>
            </a:extLst>
          </p:cNvPr>
          <p:cNvCxnSpPr>
            <a:cxnSpLocks/>
            <a:endCxn id="33" idx="0"/>
          </p:cNvCxnSpPr>
          <p:nvPr/>
        </p:nvCxnSpPr>
        <p:spPr>
          <a:xfrm>
            <a:off x="8610600" y="3464559"/>
            <a:ext cx="725715" cy="564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2" name="Connecteur droit avec flèche 2071">
            <a:extLst>
              <a:ext uri="{FF2B5EF4-FFF2-40B4-BE49-F238E27FC236}">
                <a16:creationId xmlns:a16="http://schemas.microsoft.com/office/drawing/2014/main" id="{3C659CBD-0BA5-44F4-60E9-5EAACE1A51E2}"/>
              </a:ext>
            </a:extLst>
          </p:cNvPr>
          <p:cNvCxnSpPr>
            <a:cxnSpLocks/>
            <a:endCxn id="33" idx="0"/>
          </p:cNvCxnSpPr>
          <p:nvPr/>
        </p:nvCxnSpPr>
        <p:spPr>
          <a:xfrm flipH="1">
            <a:off x="9336315" y="3464558"/>
            <a:ext cx="922406" cy="5641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5" name="Connecteur droit avec flèche 2074">
            <a:extLst>
              <a:ext uri="{FF2B5EF4-FFF2-40B4-BE49-F238E27FC236}">
                <a16:creationId xmlns:a16="http://schemas.microsoft.com/office/drawing/2014/main" id="{E6EC85CD-6133-E401-35AD-9AD606611853}"/>
              </a:ext>
            </a:extLst>
          </p:cNvPr>
          <p:cNvCxnSpPr>
            <a:cxnSpLocks/>
            <a:stCxn id="33" idx="2"/>
          </p:cNvCxnSpPr>
          <p:nvPr/>
        </p:nvCxnSpPr>
        <p:spPr>
          <a:xfrm>
            <a:off x="9336315" y="4469339"/>
            <a:ext cx="922406" cy="4198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8" name="Connecteur droit avec flèche 2077">
            <a:extLst>
              <a:ext uri="{FF2B5EF4-FFF2-40B4-BE49-F238E27FC236}">
                <a16:creationId xmlns:a16="http://schemas.microsoft.com/office/drawing/2014/main" id="{6DB8B968-1DCD-1F40-3D54-00E98302503F}"/>
              </a:ext>
            </a:extLst>
          </p:cNvPr>
          <p:cNvCxnSpPr>
            <a:cxnSpLocks/>
            <a:endCxn id="33" idx="2"/>
          </p:cNvCxnSpPr>
          <p:nvPr/>
        </p:nvCxnSpPr>
        <p:spPr>
          <a:xfrm flipV="1">
            <a:off x="8608193" y="4469339"/>
            <a:ext cx="728122" cy="3923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8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5" name="Espace réservé du numéro de diapositive 4">
            <a:extLst>
              <a:ext uri="{FF2B5EF4-FFF2-40B4-BE49-F238E27FC236}">
                <a16:creationId xmlns:a16="http://schemas.microsoft.com/office/drawing/2014/main" id="{A8ED8EF1-EB1D-21C2-AEE3-7B1FFE1C70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67</a:t>
            </a:fld>
            <a:endParaRPr lang="fr-FR"/>
          </a:p>
        </p:txBody>
      </p:sp>
      <p:sp>
        <p:nvSpPr>
          <p:cNvPr id="8" name="Rectangle 9">
            <a:extLst>
              <a:ext uri="{FF2B5EF4-FFF2-40B4-BE49-F238E27FC236}">
                <a16:creationId xmlns:a16="http://schemas.microsoft.com/office/drawing/2014/main" id="{D1FF0CB1-FD2E-6133-0773-764323687B1C}"/>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grpSp>
        <p:nvGrpSpPr>
          <p:cNvPr id="12" name="Groupe 11">
            <a:extLst>
              <a:ext uri="{FF2B5EF4-FFF2-40B4-BE49-F238E27FC236}">
                <a16:creationId xmlns:a16="http://schemas.microsoft.com/office/drawing/2014/main" id="{62BD6DB0-82E0-8B45-C103-6E78D66273BC}"/>
              </a:ext>
            </a:extLst>
          </p:cNvPr>
          <p:cNvGrpSpPr/>
          <p:nvPr/>
        </p:nvGrpSpPr>
        <p:grpSpPr>
          <a:xfrm>
            <a:off x="2520156" y="1736153"/>
            <a:ext cx="7151687" cy="4659243"/>
            <a:chOff x="2520156" y="1736153"/>
            <a:chExt cx="7151687" cy="4659243"/>
          </a:xfrm>
        </p:grpSpPr>
        <p:pic>
          <p:nvPicPr>
            <p:cNvPr id="3" name="Google Shape;456;p24" descr="Une image contenant texte, capture d’écran, diagramme, Parallèle&#10;&#10;Description générée automatiquement">
              <a:extLst>
                <a:ext uri="{FF2B5EF4-FFF2-40B4-BE49-F238E27FC236}">
                  <a16:creationId xmlns:a16="http://schemas.microsoft.com/office/drawing/2014/main" id="{449DDFD5-5010-DF55-1F98-B19F20265313}"/>
                </a:ext>
              </a:extLst>
            </p:cNvPr>
            <p:cNvPicPr preferRelativeResize="0"/>
            <p:nvPr/>
          </p:nvPicPr>
          <p:blipFill rotWithShape="1">
            <a:blip r:embed="rId3">
              <a:alphaModFix/>
            </a:blip>
            <a:srcRect/>
            <a:stretch/>
          </p:blipFill>
          <p:spPr>
            <a:xfrm>
              <a:off x="2520156" y="1736153"/>
              <a:ext cx="7151687" cy="4659243"/>
            </a:xfrm>
            <a:prstGeom prst="rect">
              <a:avLst/>
            </a:prstGeom>
            <a:noFill/>
            <a:ln>
              <a:noFill/>
            </a:ln>
          </p:spPr>
        </p:pic>
        <p:sp>
          <p:nvSpPr>
            <p:cNvPr id="11" name="Rectangle 10">
              <a:extLst>
                <a:ext uri="{FF2B5EF4-FFF2-40B4-BE49-F238E27FC236}">
                  <a16:creationId xmlns:a16="http://schemas.microsoft.com/office/drawing/2014/main" id="{B28C2983-68E1-7F69-4BC6-C4EC4F9BA917}"/>
                </a:ext>
              </a:extLst>
            </p:cNvPr>
            <p:cNvSpPr/>
            <p:nvPr/>
          </p:nvSpPr>
          <p:spPr>
            <a:xfrm>
              <a:off x="2954956" y="3429000"/>
              <a:ext cx="548640" cy="8349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4310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071924-9F88-A5F7-7AAA-79F2C5F7A084}"/>
              </a:ext>
            </a:extLst>
          </p:cNvPr>
          <p:cNvSpPr/>
          <p:nvPr/>
        </p:nvSpPr>
        <p:spPr>
          <a:xfrm>
            <a:off x="5297148" y="290445"/>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20" name="Rectangle 19">
            <a:extLst>
              <a:ext uri="{FF2B5EF4-FFF2-40B4-BE49-F238E27FC236}">
                <a16:creationId xmlns:a16="http://schemas.microsoft.com/office/drawing/2014/main" id="{DCE548D9-CA3C-A1ED-0AAF-9A892E8BCD48}"/>
              </a:ext>
            </a:extLst>
          </p:cNvPr>
          <p:cNvSpPr/>
          <p:nvPr/>
        </p:nvSpPr>
        <p:spPr>
          <a:xfrm>
            <a:off x="5301528" y="388188"/>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grpSp>
        <p:nvGrpSpPr>
          <p:cNvPr id="26" name="Groupe 25">
            <a:extLst>
              <a:ext uri="{FF2B5EF4-FFF2-40B4-BE49-F238E27FC236}">
                <a16:creationId xmlns:a16="http://schemas.microsoft.com/office/drawing/2014/main" id="{75A26001-D733-F6CB-768C-97B56C383073}"/>
              </a:ext>
            </a:extLst>
          </p:cNvPr>
          <p:cNvGrpSpPr/>
          <p:nvPr/>
        </p:nvGrpSpPr>
        <p:grpSpPr>
          <a:xfrm>
            <a:off x="5319981" y="252141"/>
            <a:ext cx="1125377" cy="733007"/>
            <a:chOff x="6553116" y="342227"/>
            <a:chExt cx="1125377" cy="733007"/>
          </a:xfrm>
        </p:grpSpPr>
        <p:sp>
          <p:nvSpPr>
            <p:cNvPr id="25" name="Légende : flèche vers le haut 24">
              <a:extLst>
                <a:ext uri="{FF2B5EF4-FFF2-40B4-BE49-F238E27FC236}">
                  <a16:creationId xmlns:a16="http://schemas.microsoft.com/office/drawing/2014/main" id="{6A74392B-2BDD-9A0B-95D3-E6CAA7A10CC9}"/>
                </a:ext>
              </a:extLst>
            </p:cNvPr>
            <p:cNvSpPr/>
            <p:nvPr/>
          </p:nvSpPr>
          <p:spPr>
            <a:xfrm rot="10800000">
              <a:off x="6553116" y="388188"/>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0EED2EFA-4160-A5DA-1A9C-6B5C071C09AF}"/>
                </a:ext>
              </a:extLst>
            </p:cNvPr>
            <p:cNvSpPr/>
            <p:nvPr/>
          </p:nvSpPr>
          <p:spPr>
            <a:xfrm>
              <a:off x="6560893" y="342227"/>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gr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38477"/>
            </a:xfrm>
            <a:prstGeom prst="rect">
              <a:avLst/>
            </a:prstGeom>
          </p:spPr>
          <p:txBody>
            <a:bodyPr wrap="square">
              <a:spAutoFit/>
            </a:bodyPr>
            <a:lstStyle/>
            <a:p>
              <a:r>
                <a:rPr lang="fr-FR" sz="1600" dirty="0">
                  <a:solidFill>
                    <a:prstClr val="white"/>
                  </a:solidFill>
                  <a:latin typeface="Century Gothic" pitchFamily="34" charset="0"/>
                </a:rPr>
                <a:t>solutions proposées</a:t>
              </a:r>
            </a:p>
          </p:txBody>
        </p:sp>
      </p:gr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tx1"/>
                  </a:solidFill>
                  <a:latin typeface="Century Gothic" pitchFamily="34" charset="0"/>
                </a:rPr>
                <a:t>Mono agent</a:t>
              </a:r>
            </a:p>
          </p:txBody>
        </p:sp>
      </p:grpSp>
      <p:sp>
        <p:nvSpPr>
          <p:cNvPr id="38" name="Rectangle 37">
            <a:extLst>
              <a:ext uri="{FF2B5EF4-FFF2-40B4-BE49-F238E27FC236}">
                <a16:creationId xmlns:a16="http://schemas.microsoft.com/office/drawing/2014/main" id="{F5AE4047-11F9-73A5-B9E6-659A6891F594}"/>
              </a:ext>
            </a:extLst>
          </p:cNvPr>
          <p:cNvSpPr/>
          <p:nvPr/>
        </p:nvSpPr>
        <p:spPr>
          <a:xfrm>
            <a:off x="5281199" y="252141"/>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e 39">
            <a:extLst>
              <a:ext uri="{FF2B5EF4-FFF2-40B4-BE49-F238E27FC236}">
                <a16:creationId xmlns:a16="http://schemas.microsoft.com/office/drawing/2014/main" id="{ACBA3BFD-1C2F-2423-CFE9-1488F8C78CAB}"/>
              </a:ext>
            </a:extLst>
          </p:cNvPr>
          <p:cNvGrpSpPr/>
          <p:nvPr/>
        </p:nvGrpSpPr>
        <p:grpSpPr>
          <a:xfrm>
            <a:off x="5294147" y="257834"/>
            <a:ext cx="1266746" cy="687045"/>
            <a:chOff x="2606890" y="2132199"/>
            <a:chExt cx="3430150" cy="281018"/>
          </a:xfrm>
          <a:noFill/>
        </p:grpSpPr>
        <p:sp>
          <p:nvSpPr>
            <p:cNvPr id="41" name="Rectangle 40">
              <a:extLst>
                <a:ext uri="{FF2B5EF4-FFF2-40B4-BE49-F238E27FC236}">
                  <a16:creationId xmlns:a16="http://schemas.microsoft.com/office/drawing/2014/main" id="{D343D5DD-184B-8220-2726-F20000EC9E4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42" name="Rectangle 41">
              <a:extLst>
                <a:ext uri="{FF2B5EF4-FFF2-40B4-BE49-F238E27FC236}">
                  <a16:creationId xmlns:a16="http://schemas.microsoft.com/office/drawing/2014/main" id="{8EBCDCB2-A207-9B81-9663-EB624C7A7051}"/>
                </a:ext>
              </a:extLst>
            </p:cNvPr>
            <p:cNvSpPr/>
            <p:nvPr/>
          </p:nvSpPr>
          <p:spPr>
            <a:xfrm>
              <a:off x="2689777" y="2198427"/>
              <a:ext cx="3347263" cy="113299"/>
            </a:xfrm>
            <a:prstGeom prst="rect">
              <a:avLst/>
            </a:prstGeom>
            <a:grpFill/>
            <a:ln>
              <a:noFill/>
            </a:ln>
          </p:spPr>
          <p:txBody>
            <a:bodyPr wrap="square">
              <a:spAutoFit/>
            </a:bodyPr>
            <a:lstStyle/>
            <a:p>
              <a:r>
                <a:rPr lang="fr-FR" sz="1200" dirty="0">
                  <a:solidFill>
                    <a:schemeClr val="bg1"/>
                  </a:solidFill>
                  <a:latin typeface="Century Gothic" pitchFamily="34" charset="0"/>
                </a:rPr>
                <a:t>MARL</a:t>
              </a:r>
            </a:p>
          </p:txBody>
        </p:sp>
      </p:grpSp>
      <p:sp>
        <p:nvSpPr>
          <p:cNvPr id="9" name="Légende : flèche vers le haut 8">
            <a:extLst>
              <a:ext uri="{FF2B5EF4-FFF2-40B4-BE49-F238E27FC236}">
                <a16:creationId xmlns:a16="http://schemas.microsoft.com/office/drawing/2014/main" id="{69704327-2670-314B-F4DD-2C97DA476C4B}"/>
              </a:ext>
            </a:extLst>
          </p:cNvPr>
          <p:cNvSpPr/>
          <p:nvPr/>
        </p:nvSpPr>
        <p:spPr>
          <a:xfrm rot="10800000">
            <a:off x="8960724" y="423797"/>
            <a:ext cx="1112430" cy="687046"/>
          </a:xfrm>
          <a:prstGeom prst="upArrowCallout">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5A277DE7-D9CC-53E8-CAA4-C74DEAB3A754}"/>
              </a:ext>
            </a:extLst>
          </p:cNvPr>
          <p:cNvSpPr/>
          <p:nvPr/>
        </p:nvSpPr>
        <p:spPr>
          <a:xfrm>
            <a:off x="8955554"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décentralise</a:t>
            </a:r>
          </a:p>
        </p:txBody>
      </p:sp>
      <p:sp>
        <p:nvSpPr>
          <p:cNvPr id="7" name="Rectangle 6">
            <a:extLst>
              <a:ext uri="{FF2B5EF4-FFF2-40B4-BE49-F238E27FC236}">
                <a16:creationId xmlns:a16="http://schemas.microsoft.com/office/drawing/2014/main" id="{46A3C7BB-0382-32D6-1D15-917286CF79CD}"/>
              </a:ext>
            </a:extLst>
          </p:cNvPr>
          <p:cNvSpPr/>
          <p:nvPr/>
        </p:nvSpPr>
        <p:spPr>
          <a:xfrm>
            <a:off x="7762653"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centralisé</a:t>
            </a:r>
          </a:p>
        </p:txBody>
      </p:sp>
      <p:sp>
        <p:nvSpPr>
          <p:cNvPr id="10" name="Rectangle 9">
            <a:extLst>
              <a:ext uri="{FF2B5EF4-FFF2-40B4-BE49-F238E27FC236}">
                <a16:creationId xmlns:a16="http://schemas.microsoft.com/office/drawing/2014/main" id="{945FC6D0-3360-BEDD-0AEA-1D72B1B54510}"/>
              </a:ext>
            </a:extLst>
          </p:cNvPr>
          <p:cNvSpPr/>
          <p:nvPr/>
        </p:nvSpPr>
        <p:spPr>
          <a:xfrm>
            <a:off x="6570862" y="361343"/>
            <a:ext cx="1117600" cy="506874"/>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independent</a:t>
            </a:r>
          </a:p>
        </p:txBody>
      </p:sp>
      <p:sp>
        <p:nvSpPr>
          <p:cNvPr id="2" name="Google Shape;468;p25">
            <a:extLst>
              <a:ext uri="{FF2B5EF4-FFF2-40B4-BE49-F238E27FC236}">
                <a16:creationId xmlns:a16="http://schemas.microsoft.com/office/drawing/2014/main" id="{7CB6FC02-249B-6538-6B9C-98F31323540D}"/>
              </a:ext>
            </a:extLst>
          </p:cNvPr>
          <p:cNvSpPr txBox="1"/>
          <p:nvPr/>
        </p:nvSpPr>
        <p:spPr>
          <a:xfrm>
            <a:off x="265630" y="1645738"/>
            <a:ext cx="6097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a:solidFill>
                  <a:schemeClr val="dk1"/>
                </a:solidFill>
                <a:latin typeface="Arial"/>
                <a:ea typeface="Arial"/>
                <a:cs typeface="Arial"/>
                <a:sym typeface="Arial"/>
              </a:rPr>
              <a:t>P2P</a:t>
            </a:r>
            <a:endParaRPr sz="1800" b="1">
              <a:solidFill>
                <a:schemeClr val="dk1"/>
              </a:solidFill>
              <a:latin typeface="Calibri"/>
              <a:ea typeface="Calibri"/>
              <a:cs typeface="Calibri"/>
              <a:sym typeface="Calibri"/>
            </a:endParaRPr>
          </a:p>
        </p:txBody>
      </p:sp>
      <p:pic>
        <p:nvPicPr>
          <p:cNvPr id="4" name="Google Shape;469;p25" descr="Une image contenant texte, Tracé, capture d’écran, ligne&#10;&#10;Description générée automatiquement">
            <a:extLst>
              <a:ext uri="{FF2B5EF4-FFF2-40B4-BE49-F238E27FC236}">
                <a16:creationId xmlns:a16="http://schemas.microsoft.com/office/drawing/2014/main" id="{E875FB82-0587-8224-CED9-11D31A6D9B9F}"/>
              </a:ext>
            </a:extLst>
          </p:cNvPr>
          <p:cNvPicPr preferRelativeResize="0"/>
          <p:nvPr/>
        </p:nvPicPr>
        <p:blipFill rotWithShape="1">
          <a:blip r:embed="rId3">
            <a:alphaModFix/>
          </a:blip>
          <a:srcRect/>
          <a:stretch/>
        </p:blipFill>
        <p:spPr>
          <a:xfrm>
            <a:off x="5403417" y="1172932"/>
            <a:ext cx="3236877" cy="2531524"/>
          </a:xfrm>
          <a:prstGeom prst="rect">
            <a:avLst/>
          </a:prstGeom>
          <a:noFill/>
          <a:ln>
            <a:noFill/>
          </a:ln>
        </p:spPr>
      </p:pic>
      <p:pic>
        <p:nvPicPr>
          <p:cNvPr id="5" name="Google Shape;470;p25" descr="Une image contenant texte, Tracé, capture d’écran, ligne&#10;&#10;Description générée automatiquement">
            <a:extLst>
              <a:ext uri="{FF2B5EF4-FFF2-40B4-BE49-F238E27FC236}">
                <a16:creationId xmlns:a16="http://schemas.microsoft.com/office/drawing/2014/main" id="{1BDC514F-3071-BFB8-B6AF-56886A20E472}"/>
              </a:ext>
            </a:extLst>
          </p:cNvPr>
          <p:cNvPicPr preferRelativeResize="0"/>
          <p:nvPr/>
        </p:nvPicPr>
        <p:blipFill rotWithShape="1">
          <a:blip r:embed="rId4">
            <a:alphaModFix/>
          </a:blip>
          <a:srcRect/>
          <a:stretch/>
        </p:blipFill>
        <p:spPr>
          <a:xfrm>
            <a:off x="5263536" y="3839945"/>
            <a:ext cx="3187226" cy="2482138"/>
          </a:xfrm>
          <a:prstGeom prst="rect">
            <a:avLst/>
          </a:prstGeom>
          <a:noFill/>
          <a:ln>
            <a:noFill/>
          </a:ln>
        </p:spPr>
      </p:pic>
      <p:pic>
        <p:nvPicPr>
          <p:cNvPr id="8" name="Google Shape;471;p25" descr="Une image contenant texte, Tracé, diagramme, ligne&#10;&#10;Description générée automatiquement">
            <a:extLst>
              <a:ext uri="{FF2B5EF4-FFF2-40B4-BE49-F238E27FC236}">
                <a16:creationId xmlns:a16="http://schemas.microsoft.com/office/drawing/2014/main" id="{5891DC45-D4C3-E051-0B88-C8B6620EC6A2}"/>
              </a:ext>
            </a:extLst>
          </p:cNvPr>
          <p:cNvPicPr preferRelativeResize="0"/>
          <p:nvPr/>
        </p:nvPicPr>
        <p:blipFill rotWithShape="1">
          <a:blip r:embed="rId5">
            <a:alphaModFix/>
          </a:blip>
          <a:srcRect/>
          <a:stretch/>
        </p:blipFill>
        <p:spPr>
          <a:xfrm>
            <a:off x="8738400" y="3839945"/>
            <a:ext cx="3112704" cy="2482138"/>
          </a:xfrm>
          <a:prstGeom prst="rect">
            <a:avLst/>
          </a:prstGeom>
          <a:noFill/>
          <a:ln>
            <a:noFill/>
          </a:ln>
        </p:spPr>
      </p:pic>
      <p:pic>
        <p:nvPicPr>
          <p:cNvPr id="11" name="Google Shape;472;p25" descr="Une image contenant texte, Tracé, ligne, capture d’écran&#10;&#10;Description générée automatiquement">
            <a:extLst>
              <a:ext uri="{FF2B5EF4-FFF2-40B4-BE49-F238E27FC236}">
                <a16:creationId xmlns:a16="http://schemas.microsoft.com/office/drawing/2014/main" id="{BE90F6E8-B71E-F7BA-6FC5-09AAA3EB4C69}"/>
              </a:ext>
            </a:extLst>
          </p:cNvPr>
          <p:cNvPicPr preferRelativeResize="0"/>
          <p:nvPr/>
        </p:nvPicPr>
        <p:blipFill rotWithShape="1">
          <a:blip r:embed="rId6">
            <a:alphaModFix/>
          </a:blip>
          <a:srcRect/>
          <a:stretch/>
        </p:blipFill>
        <p:spPr>
          <a:xfrm>
            <a:off x="8743012" y="1222317"/>
            <a:ext cx="3112704" cy="2482138"/>
          </a:xfrm>
          <a:prstGeom prst="rect">
            <a:avLst/>
          </a:prstGeom>
          <a:noFill/>
          <a:ln>
            <a:noFill/>
          </a:ln>
        </p:spPr>
      </p:pic>
      <p:sp>
        <p:nvSpPr>
          <p:cNvPr id="12" name="ZoneTexte 11">
            <a:extLst>
              <a:ext uri="{FF2B5EF4-FFF2-40B4-BE49-F238E27FC236}">
                <a16:creationId xmlns:a16="http://schemas.microsoft.com/office/drawing/2014/main" id="{614EDC77-C544-8F37-385E-98AC6C4B127C}"/>
              </a:ext>
            </a:extLst>
          </p:cNvPr>
          <p:cNvSpPr txBox="1"/>
          <p:nvPr/>
        </p:nvSpPr>
        <p:spPr>
          <a:xfrm>
            <a:off x="-12704" y="2438694"/>
            <a:ext cx="4865535" cy="1077218"/>
          </a:xfrm>
          <a:prstGeom prst="rect">
            <a:avLst/>
          </a:prstGeom>
          <a:noFill/>
        </p:spPr>
        <p:txBody>
          <a:bodyPr wrap="square">
            <a:spAutoFit/>
          </a:bodyPr>
          <a:lstStyle/>
          <a:p>
            <a:pPr marL="0" lvl="0" indent="0" algn="l" rtl="0">
              <a:spcBef>
                <a:spcPts val="0"/>
              </a:spcBef>
              <a:spcAft>
                <a:spcPts val="0"/>
              </a:spcAft>
              <a:buNone/>
            </a:pPr>
            <a:r>
              <a:rPr lang="fr-FR" sz="1600" dirty="0"/>
              <a:t>L'approche </a:t>
            </a:r>
            <a:r>
              <a:rPr lang="fr-FR" sz="1600" b="1" dirty="0"/>
              <a:t>pair à pair </a:t>
            </a:r>
            <a:r>
              <a:rPr lang="fr-FR" sz="1600" dirty="0"/>
              <a:t>(</a:t>
            </a:r>
            <a:r>
              <a:rPr lang="fr-FR" sz="1600" b="1" i="1" dirty="0"/>
              <a:t>P2P</a:t>
            </a:r>
            <a:r>
              <a:rPr lang="fr-FR" sz="1600" dirty="0"/>
              <a:t>) a également généré des résultats positifs en incorporant simultanément les principes de l</a:t>
            </a:r>
            <a:r>
              <a:rPr lang="fr-FR" sz="1600" b="1" dirty="0"/>
              <a:t>'apprentissage coopératif et décentralisé</a:t>
            </a:r>
            <a:endParaRPr lang="fr-FR" sz="1600" dirty="0"/>
          </a:p>
        </p:txBody>
      </p:sp>
      <p:sp>
        <p:nvSpPr>
          <p:cNvPr id="14" name="Espace réservé du numéro de diapositive 13">
            <a:extLst>
              <a:ext uri="{FF2B5EF4-FFF2-40B4-BE49-F238E27FC236}">
                <a16:creationId xmlns:a16="http://schemas.microsoft.com/office/drawing/2014/main" id="{5A95E8D5-DB50-B4B9-DEE6-537DCB0684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68</a:t>
            </a:fld>
            <a:endParaRPr lang="fr-FR"/>
          </a:p>
        </p:txBody>
      </p:sp>
      <p:sp>
        <p:nvSpPr>
          <p:cNvPr id="27" name="Rectangle 9">
            <a:extLst>
              <a:ext uri="{FF2B5EF4-FFF2-40B4-BE49-F238E27FC236}">
                <a16:creationId xmlns:a16="http://schemas.microsoft.com/office/drawing/2014/main" id="{DA29C241-2D08-D827-DCB0-7079F47FFCFC}"/>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56972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69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69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5707168" cy="1299078"/>
            <a:chOff x="2606890" y="2132199"/>
            <a:chExt cx="3256246"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085667" cy="126499"/>
            </a:xfrm>
            <a:prstGeom prst="rect">
              <a:avLst/>
            </a:prstGeom>
          </p:spPr>
          <p:txBody>
            <a:bodyPr wrap="square">
              <a:spAutoFit/>
            </a:bodyPr>
            <a:lstStyle/>
            <a:p>
              <a:pPr algn="ctr"/>
              <a:r>
                <a:rPr lang="fr-FR" sz="3200" dirty="0">
                  <a:solidFill>
                    <a:prstClr val="white"/>
                  </a:solidFill>
                  <a:latin typeface="Century Gothic" pitchFamily="34" charset="0"/>
                </a:rPr>
                <a:t>résultats</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92039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5"/>
            <a:ext cx="3869584" cy="687045"/>
            <a:chOff x="2606890" y="2132199"/>
            <a:chExt cx="3430150" cy="281018"/>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126499"/>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6587998"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07005"/>
            </a:xfrm>
            <a:prstGeom prst="rect">
              <a:avLst/>
            </a:prstGeom>
            <a:grpFill/>
            <a:ln>
              <a:noFill/>
            </a:ln>
          </p:spPr>
          <p:txBody>
            <a:bodyPr wrap="square">
              <a:spAutoFit/>
            </a:bodyPr>
            <a:lstStyle/>
            <a:p>
              <a:r>
                <a:rPr lang="fr-FR" sz="1100" dirty="0">
                  <a:solidFill>
                    <a:schemeClr val="bg1"/>
                  </a:solidFill>
                  <a:latin typeface="Century Gothic" pitchFamily="34" charset="0"/>
                </a:rPr>
                <a:t>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dirty="0">
                <a:solidFill>
                  <a:schemeClr val="dk1"/>
                </a:solidFill>
                <a:latin typeface="Times New Roman"/>
                <a:ea typeface="Times New Roman"/>
                <a:cs typeface="Times New Roman"/>
                <a:sym typeface="Times New Roman"/>
              </a:rPr>
              <a:t>P</a:t>
            </a:r>
            <a:r>
              <a:rPr lang="fr-FR" sz="4000" b="0" i="0" u="none" strike="noStrike" cap="none" dirty="0">
                <a:solidFill>
                  <a:schemeClr val="dk1"/>
                </a:solidFill>
                <a:latin typeface="Times New Roman"/>
                <a:ea typeface="Times New Roman"/>
                <a:cs typeface="Times New Roman"/>
                <a:sym typeface="Times New Roman"/>
              </a:rPr>
              <a:t>roblématique</a:t>
            </a:r>
          </a:p>
        </p:txBody>
      </p:sp>
      <p:sp>
        <p:nvSpPr>
          <p:cNvPr id="3" name="Espace réservé du numéro de diapositive 2">
            <a:extLst>
              <a:ext uri="{FF2B5EF4-FFF2-40B4-BE49-F238E27FC236}">
                <a16:creationId xmlns:a16="http://schemas.microsoft.com/office/drawing/2014/main" id="{5C83F8CA-FB65-06E8-EBE9-AFF7E8ACA6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
        <p:nvSpPr>
          <p:cNvPr id="4" name="Rectangle 9">
            <a:extLst>
              <a:ext uri="{FF2B5EF4-FFF2-40B4-BE49-F238E27FC236}">
                <a16:creationId xmlns:a16="http://schemas.microsoft.com/office/drawing/2014/main" id="{9611D010-81FC-7FE8-B75F-0F912BD1FAB9}"/>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8" name="Rectangle 3">
            <a:extLst>
              <a:ext uri="{FF2B5EF4-FFF2-40B4-BE49-F238E27FC236}">
                <a16:creationId xmlns:a16="http://schemas.microsoft.com/office/drawing/2014/main" id="{475FAA20-28FC-F2AF-235A-7E3E314A1987}"/>
              </a:ext>
            </a:extLst>
          </p:cNvPr>
          <p:cNvSpPr>
            <a:spLocks noGrp="1" noChangeArrowheads="1"/>
          </p:cNvSpPr>
          <p:nvPr>
            <p:ph type="body" idx="1"/>
          </p:nvPr>
        </p:nvSpPr>
        <p:spPr bwMode="auto">
          <a:xfrm>
            <a:off x="646113" y="2647067"/>
            <a:ext cx="45736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Asymétrie de la cible et inflation des zéros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Prédiction d’un indicateur sur 5 ans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Petite taille du jeu de données </a:t>
            </a:r>
          </a:p>
        </p:txBody>
      </p:sp>
    </p:spTree>
    <p:extLst>
      <p:ext uri="{BB962C8B-B14F-4D97-AF65-F5344CB8AC3E}">
        <p14:creationId xmlns:p14="http://schemas.microsoft.com/office/powerpoint/2010/main" val="182049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0" name="Google Shape;490;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 name="Google Shape;491;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2" name="Google Shape;492;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 name="Google Shape;493;p27"/>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pic>
        <p:nvPicPr>
          <p:cNvPr id="494" name="Google Shape;494;p27" descr="Une image contenant texte, capture d’écran, Tracé, ligne&#10;&#10;Description générée automatiquement"/>
          <p:cNvPicPr preferRelativeResize="0"/>
          <p:nvPr/>
        </p:nvPicPr>
        <p:blipFill rotWithShape="1">
          <a:blip r:embed="rId3">
            <a:alphaModFix/>
          </a:blip>
          <a:srcRect/>
          <a:stretch/>
        </p:blipFill>
        <p:spPr>
          <a:xfrm>
            <a:off x="5271575" y="1597432"/>
            <a:ext cx="3287535" cy="2515162"/>
          </a:xfrm>
          <a:prstGeom prst="rect">
            <a:avLst/>
          </a:prstGeom>
          <a:noFill/>
          <a:ln>
            <a:noFill/>
          </a:ln>
        </p:spPr>
      </p:pic>
      <p:pic>
        <p:nvPicPr>
          <p:cNvPr id="495" name="Google Shape;495;p27" descr="Une image contenant texte, capture d’écran, Tracé, diagramme&#10;&#10;Description générée automatiquement"/>
          <p:cNvPicPr preferRelativeResize="0"/>
          <p:nvPr/>
        </p:nvPicPr>
        <p:blipFill rotWithShape="1">
          <a:blip r:embed="rId4">
            <a:alphaModFix/>
          </a:blip>
          <a:srcRect/>
          <a:stretch/>
        </p:blipFill>
        <p:spPr>
          <a:xfrm>
            <a:off x="8697217" y="1637506"/>
            <a:ext cx="3361970" cy="2618225"/>
          </a:xfrm>
          <a:prstGeom prst="rect">
            <a:avLst/>
          </a:prstGeom>
          <a:noFill/>
          <a:ln>
            <a:noFill/>
          </a:ln>
        </p:spPr>
      </p:pic>
      <p:pic>
        <p:nvPicPr>
          <p:cNvPr id="496" name="Google Shape;496;p27" descr="Une image contenant texte, Tracé, diagramme, ligne&#10;&#10;Description générée automatiquement"/>
          <p:cNvPicPr preferRelativeResize="0"/>
          <p:nvPr/>
        </p:nvPicPr>
        <p:blipFill rotWithShape="1">
          <a:blip r:embed="rId5">
            <a:alphaModFix/>
          </a:blip>
          <a:srcRect/>
          <a:stretch/>
        </p:blipFill>
        <p:spPr>
          <a:xfrm>
            <a:off x="5271575" y="4204199"/>
            <a:ext cx="3213099" cy="2562195"/>
          </a:xfrm>
          <a:prstGeom prst="rect">
            <a:avLst/>
          </a:prstGeom>
          <a:noFill/>
          <a:ln>
            <a:noFill/>
          </a:ln>
        </p:spPr>
      </p:pic>
      <p:pic>
        <p:nvPicPr>
          <p:cNvPr id="497" name="Google Shape;497;p27"/>
          <p:cNvPicPr preferRelativeResize="0"/>
          <p:nvPr/>
        </p:nvPicPr>
        <p:blipFill rotWithShape="1">
          <a:blip r:embed="rId6">
            <a:alphaModFix/>
          </a:blip>
          <a:srcRect/>
          <a:stretch/>
        </p:blipFill>
        <p:spPr>
          <a:xfrm>
            <a:off x="8846088" y="4255731"/>
            <a:ext cx="3213099" cy="2562195"/>
          </a:xfrm>
          <a:prstGeom prst="rect">
            <a:avLst/>
          </a:prstGeom>
          <a:noFill/>
          <a:ln>
            <a:noFill/>
          </a:ln>
        </p:spPr>
      </p:pic>
      <p:sp>
        <p:nvSpPr>
          <p:cNvPr id="3" name="ZoneTexte 2">
            <a:extLst>
              <a:ext uri="{FF2B5EF4-FFF2-40B4-BE49-F238E27FC236}">
                <a16:creationId xmlns:a16="http://schemas.microsoft.com/office/drawing/2014/main" id="{04333FD6-DF7A-5172-196C-17DE16EE4D55}"/>
              </a:ext>
            </a:extLst>
          </p:cNvPr>
          <p:cNvSpPr txBox="1"/>
          <p:nvPr/>
        </p:nvSpPr>
        <p:spPr>
          <a:xfrm>
            <a:off x="132813" y="1992874"/>
            <a:ext cx="5138762" cy="1323439"/>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fr-FR" sz="1600" dirty="0"/>
              <a:t>nous constatons que l'approche centralisée et l'approche décentralisée ont toutes deux obtenu des </a:t>
            </a:r>
            <a:r>
              <a:rPr lang="fr-FR" sz="1600" b="1" dirty="0"/>
              <a:t>résultats satisfaisants</a:t>
            </a:r>
            <a:r>
              <a:rPr lang="fr-FR" sz="1600" dirty="0"/>
              <a:t>.</a:t>
            </a:r>
          </a:p>
          <a:p>
            <a:pPr marL="0" lvl="0" indent="0" algn="l" rtl="0">
              <a:spcBef>
                <a:spcPts val="0"/>
              </a:spcBef>
              <a:spcAft>
                <a:spcPts val="0"/>
              </a:spcAft>
              <a:buClr>
                <a:schemeClr val="dk1"/>
              </a:buClr>
              <a:buSzPts val="1100"/>
              <a:buFont typeface="Arial"/>
              <a:buNone/>
            </a:pPr>
            <a:endParaRPr lang="fr-FR" sz="1600" dirty="0"/>
          </a:p>
          <a:p>
            <a:pPr marL="0" lvl="0" indent="0" algn="l" rtl="0">
              <a:spcBef>
                <a:spcPts val="0"/>
              </a:spcBef>
              <a:spcAft>
                <a:spcPts val="0"/>
              </a:spcAft>
              <a:buNone/>
            </a:pPr>
            <a:endParaRPr lang="fr-FR" sz="1600" dirty="0"/>
          </a:p>
        </p:txBody>
      </p:sp>
      <p:sp>
        <p:nvSpPr>
          <p:cNvPr id="4" name="Espace réservé du numéro de diapositive 3">
            <a:extLst>
              <a:ext uri="{FF2B5EF4-FFF2-40B4-BE49-F238E27FC236}">
                <a16:creationId xmlns:a16="http://schemas.microsoft.com/office/drawing/2014/main" id="{E4C120AC-53E2-BC81-4CAD-FEB1FCE04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70</a:t>
            </a:fld>
            <a:endParaRPr lang="fr-FR"/>
          </a:p>
        </p:txBody>
      </p:sp>
    </p:spTree>
    <p:extLst>
      <p:ext uri="{BB962C8B-B14F-4D97-AF65-F5344CB8AC3E}">
        <p14:creationId xmlns:p14="http://schemas.microsoft.com/office/powerpoint/2010/main" val="870076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pic>
        <p:nvPicPr>
          <p:cNvPr id="509" name="Google Shape;509;p28" descr="Une image contenant texte, Tracé, capture d’écran, diagramme&#10;&#10;Description générée automatiquement"/>
          <p:cNvPicPr preferRelativeResize="0"/>
          <p:nvPr/>
        </p:nvPicPr>
        <p:blipFill rotWithShape="1">
          <a:blip r:embed="rId3">
            <a:alphaModFix/>
          </a:blip>
          <a:srcRect/>
          <a:stretch/>
        </p:blipFill>
        <p:spPr>
          <a:xfrm>
            <a:off x="9108439" y="4139492"/>
            <a:ext cx="2827366" cy="2254088"/>
          </a:xfrm>
          <a:prstGeom prst="rect">
            <a:avLst/>
          </a:prstGeom>
          <a:noFill/>
          <a:ln>
            <a:noFill/>
          </a:ln>
        </p:spPr>
      </p:pic>
      <p:pic>
        <p:nvPicPr>
          <p:cNvPr id="510" name="Google Shape;510;p28" descr="Une image contenant texte, diagramme, Tracé, ligne&#10;&#10;Description générée automatiquement"/>
          <p:cNvPicPr preferRelativeResize="0"/>
          <p:nvPr/>
        </p:nvPicPr>
        <p:blipFill rotWithShape="1">
          <a:blip r:embed="rId4">
            <a:alphaModFix/>
          </a:blip>
          <a:srcRect/>
          <a:stretch/>
        </p:blipFill>
        <p:spPr>
          <a:xfrm>
            <a:off x="6095998" y="1884374"/>
            <a:ext cx="2827366" cy="2254603"/>
          </a:xfrm>
          <a:prstGeom prst="rect">
            <a:avLst/>
          </a:prstGeom>
          <a:noFill/>
          <a:ln>
            <a:noFill/>
          </a:ln>
        </p:spPr>
      </p:pic>
      <p:pic>
        <p:nvPicPr>
          <p:cNvPr id="511" name="Google Shape;511;p28" descr="Une image contenant texte, capture d’écran, diagramme, Tracé&#10;&#10;Description générée automatiquement"/>
          <p:cNvPicPr preferRelativeResize="0"/>
          <p:nvPr/>
        </p:nvPicPr>
        <p:blipFill rotWithShape="1">
          <a:blip r:embed="rId5">
            <a:alphaModFix/>
          </a:blip>
          <a:srcRect/>
          <a:stretch/>
        </p:blipFill>
        <p:spPr>
          <a:xfrm>
            <a:off x="8923364" y="1884374"/>
            <a:ext cx="2827366" cy="2254603"/>
          </a:xfrm>
          <a:prstGeom prst="rect">
            <a:avLst/>
          </a:prstGeom>
          <a:noFill/>
          <a:ln>
            <a:noFill/>
          </a:ln>
        </p:spPr>
      </p:pic>
      <p:pic>
        <p:nvPicPr>
          <p:cNvPr id="512" name="Google Shape;512;p28" descr="Une image contenant texte, capture d’écran, Tracé, diagramme&#10;&#10;Description générée automatiquement"/>
          <p:cNvPicPr preferRelativeResize="0"/>
          <p:nvPr/>
        </p:nvPicPr>
        <p:blipFill rotWithShape="1">
          <a:blip r:embed="rId6">
            <a:alphaModFix/>
          </a:blip>
          <a:srcRect/>
          <a:stretch/>
        </p:blipFill>
        <p:spPr>
          <a:xfrm>
            <a:off x="6095998" y="4138977"/>
            <a:ext cx="2827366" cy="2254603"/>
          </a:xfrm>
          <a:prstGeom prst="rect">
            <a:avLst/>
          </a:prstGeom>
          <a:noFill/>
          <a:ln>
            <a:noFill/>
          </a:ln>
        </p:spPr>
      </p:pic>
      <p:sp>
        <p:nvSpPr>
          <p:cNvPr id="3" name="ZoneTexte 2">
            <a:extLst>
              <a:ext uri="{FF2B5EF4-FFF2-40B4-BE49-F238E27FC236}">
                <a16:creationId xmlns:a16="http://schemas.microsoft.com/office/drawing/2014/main" id="{C46C4654-66BF-11DB-6F4A-642A5C403FF9}"/>
              </a:ext>
            </a:extLst>
          </p:cNvPr>
          <p:cNvSpPr txBox="1"/>
          <p:nvPr/>
        </p:nvSpPr>
        <p:spPr>
          <a:xfrm>
            <a:off x="372627" y="2236856"/>
            <a:ext cx="5638800" cy="1169551"/>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fr-FR" dirty="0">
                <a:latin typeface="Arial"/>
                <a:ea typeface="Arial"/>
                <a:cs typeface="Arial"/>
                <a:sym typeface="Arial"/>
              </a:rPr>
              <a:t>nous avons </a:t>
            </a:r>
            <a:r>
              <a:rPr lang="fr-FR" b="1" dirty="0">
                <a:latin typeface="Arial"/>
                <a:ea typeface="Arial"/>
                <a:cs typeface="Arial"/>
                <a:sym typeface="Arial"/>
              </a:rPr>
              <a:t>saturé notre scénario avec un grand nombre de véhicule</a:t>
            </a:r>
            <a:r>
              <a:rPr lang="fr-FR" dirty="0">
                <a:latin typeface="Arial"/>
                <a:ea typeface="Arial"/>
                <a:cs typeface="Arial"/>
                <a:sym typeface="Arial"/>
              </a:rPr>
              <a:t>s afin de </a:t>
            </a:r>
            <a:r>
              <a:rPr lang="fr-FR" b="1" dirty="0">
                <a:latin typeface="Arial"/>
                <a:ea typeface="Arial"/>
                <a:cs typeface="Arial"/>
                <a:sym typeface="Arial"/>
              </a:rPr>
              <a:t>tester la stabilité </a:t>
            </a:r>
            <a:r>
              <a:rPr lang="fr-FR" dirty="0">
                <a:latin typeface="Arial"/>
                <a:ea typeface="Arial"/>
                <a:cs typeface="Arial"/>
                <a:sym typeface="Arial"/>
              </a:rPr>
              <a:t>de nos modèles et de la comparer à celle du système standard.</a:t>
            </a:r>
          </a:p>
          <a:p>
            <a:pPr marL="0" lvl="0" indent="0" algn="l" rtl="0">
              <a:spcBef>
                <a:spcPts val="0"/>
              </a:spcBef>
              <a:spcAft>
                <a:spcPts val="0"/>
              </a:spcAft>
              <a:buClr>
                <a:schemeClr val="dk1"/>
              </a:buClr>
              <a:buSzPts val="1100"/>
              <a:buFont typeface="Arial"/>
              <a:buNone/>
            </a:pPr>
            <a:endParaRPr lang="fr-FR" dirty="0">
              <a:latin typeface="Arial"/>
              <a:ea typeface="Arial"/>
              <a:cs typeface="Arial"/>
              <a:sym typeface="Arial"/>
            </a:endParaRPr>
          </a:p>
          <a:p>
            <a:pPr marL="0" lvl="0" indent="0" algn="l" rtl="0">
              <a:spcBef>
                <a:spcPts val="0"/>
              </a:spcBef>
              <a:spcAft>
                <a:spcPts val="0"/>
              </a:spcAft>
              <a:buNone/>
            </a:pPr>
            <a:endParaRPr lang="fr-FR" dirty="0">
              <a:latin typeface="Arial"/>
              <a:ea typeface="Arial"/>
              <a:cs typeface="Arial"/>
              <a:sym typeface="Arial"/>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71</a:t>
            </a:fld>
            <a:endParaRPr lang="fr-FR"/>
          </a:p>
        </p:txBody>
      </p:sp>
    </p:spTree>
    <p:extLst>
      <p:ext uri="{BB962C8B-B14F-4D97-AF65-F5344CB8AC3E}">
        <p14:creationId xmlns:p14="http://schemas.microsoft.com/office/powerpoint/2010/main" val="756260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72</a:t>
            </a:fld>
            <a:endParaRPr lang="fr-FR"/>
          </a:p>
        </p:txBody>
      </p:sp>
      <p:pic>
        <p:nvPicPr>
          <p:cNvPr id="3076" name="Picture 4">
            <a:extLst>
              <a:ext uri="{FF2B5EF4-FFF2-40B4-BE49-F238E27FC236}">
                <a16:creationId xmlns:a16="http://schemas.microsoft.com/office/drawing/2014/main" id="{E1ECE7D8-3823-7291-4A5D-ACCEB6A27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189" y="1597432"/>
            <a:ext cx="8845618" cy="479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29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28"/>
          <p:cNvSpPr txBox="1"/>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4E0B2"/>
              </a:buClr>
              <a:buSzPts val="4000"/>
              <a:buFont typeface="Times New Roman"/>
              <a:buNone/>
            </a:pPr>
            <a:r>
              <a:rPr lang="fr-FR" sz="4000" b="0" i="0" u="none" strike="noStrike" cap="none" dirty="0">
                <a:solidFill>
                  <a:srgbClr val="C4E0B2"/>
                </a:solidFill>
                <a:latin typeface="Times New Roman"/>
                <a:ea typeface="Times New Roman"/>
                <a:cs typeface="Times New Roman"/>
                <a:sym typeface="Times New Roman"/>
              </a:rPr>
              <a:t>résultats</a:t>
            </a:r>
            <a:endParaRPr sz="4000" b="0" i="0" u="none" strike="noStrike" cap="none" dirty="0">
              <a:solidFill>
                <a:srgbClr val="C4E0B2"/>
              </a:solidFill>
              <a:latin typeface="Times New Roman"/>
              <a:ea typeface="Times New Roman"/>
              <a:cs typeface="Times New Roman"/>
              <a:sym typeface="Times New Roman"/>
            </a:endParaRPr>
          </a:p>
        </p:txBody>
      </p:sp>
      <p:sp>
        <p:nvSpPr>
          <p:cNvPr id="4" name="Espace réservé du numéro de diapositive 3">
            <a:extLst>
              <a:ext uri="{FF2B5EF4-FFF2-40B4-BE49-F238E27FC236}">
                <a16:creationId xmlns:a16="http://schemas.microsoft.com/office/drawing/2014/main" id="{9606991C-6F60-ACB5-380E-1489C5D8F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73</a:t>
            </a:fld>
            <a:endParaRPr lang="fr-FR"/>
          </a:p>
        </p:txBody>
      </p:sp>
      <p:pic>
        <p:nvPicPr>
          <p:cNvPr id="6" name="Studio_Project_V1">
            <a:hlinkClick r:id="" action="ppaction://media"/>
            <a:extLst>
              <a:ext uri="{FF2B5EF4-FFF2-40B4-BE49-F238E27FC236}">
                <a16:creationId xmlns:a16="http://schemas.microsoft.com/office/drawing/2014/main" id="{CEF62527-C6BC-6A24-A8CB-2F0969731E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7955" y="1684200"/>
            <a:ext cx="8128000" cy="4572000"/>
          </a:xfrm>
          <a:prstGeom prst="rect">
            <a:avLst/>
          </a:prstGeom>
        </p:spPr>
      </p:pic>
    </p:spTree>
    <p:extLst>
      <p:ext uri="{BB962C8B-B14F-4D97-AF65-F5344CB8AC3E}">
        <p14:creationId xmlns:p14="http://schemas.microsoft.com/office/powerpoint/2010/main" val="36505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74</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74</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VI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4503631" y="2353179"/>
            <a:ext cx="3112729" cy="1299078"/>
            <a:chOff x="2606889" y="2132200"/>
            <a:chExt cx="1775979" cy="281018"/>
          </a:xfrm>
        </p:grpSpPr>
        <p:sp>
          <p:nvSpPr>
            <p:cNvPr id="48" name="Rectangle 47"/>
            <p:cNvSpPr/>
            <p:nvPr/>
          </p:nvSpPr>
          <p:spPr>
            <a:xfrm rot="16200000" flipV="1">
              <a:off x="3312926" y="1426163"/>
              <a:ext cx="281018" cy="1693091"/>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1693092" cy="126499"/>
            </a:xfrm>
            <a:prstGeom prst="rect">
              <a:avLst/>
            </a:prstGeom>
          </p:spPr>
          <p:txBody>
            <a:bodyPr wrap="square">
              <a:spAutoFit/>
            </a:bodyPr>
            <a:lstStyle/>
            <a:p>
              <a:r>
                <a:rPr lang="fr-FR" sz="3200" dirty="0">
                  <a:solidFill>
                    <a:prstClr val="white"/>
                  </a:solidFill>
                  <a:latin typeface="Century Gothic" pitchFamily="34" charset="0"/>
                </a:rPr>
                <a:t>Conclusion</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pic>
        <p:nvPicPr>
          <p:cNvPr id="57" name="Image 56"/>
          <p:cNvPicPr/>
          <p:nvPr/>
        </p:nvPicPr>
        <p:blipFill>
          <a:blip r:embed="rId3" cstate="print">
            <a:extLst>
              <a:ext uri="{28A0092B-C50C-407E-A947-70E740481C1C}">
                <a14:useLocalDpi xmlns:a14="http://schemas.microsoft.com/office/drawing/2010/main" val="0"/>
              </a:ext>
            </a:extLst>
          </a:blip>
          <a:stretch>
            <a:fillRect/>
          </a:stretch>
        </p:blipFill>
        <p:spPr bwMode="auto">
          <a:xfrm>
            <a:off x="956561" y="6375020"/>
            <a:ext cx="429969" cy="467592"/>
          </a:xfrm>
          <a:prstGeom prst="rect">
            <a:avLst/>
          </a:prstGeom>
          <a:noFill/>
        </p:spPr>
      </p:pic>
    </p:spTree>
    <p:extLst>
      <p:ext uri="{BB962C8B-B14F-4D97-AF65-F5344CB8AC3E}">
        <p14:creationId xmlns:p14="http://schemas.microsoft.com/office/powerpoint/2010/main" val="206949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gray">
          <a:xfrm>
            <a:off x="1524000" y="3176"/>
            <a:ext cx="9144000" cy="496867"/>
          </a:xfrm>
          <a:prstGeom prst="rect">
            <a:avLst/>
          </a:prstGeom>
          <a:solidFill>
            <a:schemeClr val="bg1"/>
          </a:solidFill>
          <a:ln w="9525" algn="ctr">
            <a:noFill/>
            <a:miter lim="800000"/>
            <a:headEnd/>
            <a:tailEnd/>
          </a:ln>
        </p:spPr>
        <p:txBody>
          <a:bodyPr wrap="none" anchor="ctr"/>
          <a:lstStyle/>
          <a:p>
            <a:endParaRPr lang="fr-FR"/>
          </a:p>
        </p:txBody>
      </p:sp>
      <p:sp>
        <p:nvSpPr>
          <p:cNvPr id="38" name="Espace réservé du numéro de diapositive 37"/>
          <p:cNvSpPr>
            <a:spLocks noGrp="1"/>
          </p:cNvSpPr>
          <p:nvPr>
            <p:ph type="sldNum" sz="quarter" idx="12"/>
          </p:nvPr>
        </p:nvSpPr>
        <p:spPr>
          <a:xfrm>
            <a:off x="9840416" y="6453336"/>
            <a:ext cx="432048" cy="476250"/>
          </a:xfrm>
        </p:spPr>
        <p:txBody>
          <a:bodyPr/>
          <a:lstStyle/>
          <a:p>
            <a:pPr>
              <a:defRPr/>
            </a:pPr>
            <a:fld id="{6A7C5893-520F-4B8C-85B1-8E6CCFC28006}" type="slidenum">
              <a:rPr lang="fr-FR" smtClean="0">
                <a:solidFill>
                  <a:schemeClr val="bg1"/>
                </a:solidFill>
              </a:rPr>
              <a:pPr>
                <a:defRPr/>
              </a:pPr>
              <a:t>75</a:t>
            </a:fld>
            <a:endParaRPr lang="fr-FR" dirty="0">
              <a:solidFill>
                <a:schemeClr val="bg1"/>
              </a:solidFill>
            </a:endParaRPr>
          </a:p>
        </p:txBody>
      </p:sp>
      <p:sp>
        <p:nvSpPr>
          <p:cNvPr id="25" name="Text Box 12"/>
          <p:cNvSpPr txBox="1">
            <a:spLocks noChangeArrowheads="1"/>
          </p:cNvSpPr>
          <p:nvPr/>
        </p:nvSpPr>
        <p:spPr bwMode="auto">
          <a:xfrm>
            <a:off x="1524000" y="6596391"/>
            <a:ext cx="1547664"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Projet de fin d’études</a:t>
            </a:r>
          </a:p>
        </p:txBody>
      </p:sp>
      <p:sp>
        <p:nvSpPr>
          <p:cNvPr id="26"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a:solidFill>
                  <a:schemeClr val="bg1"/>
                </a:solidFill>
                <a:latin typeface="Century Gothic" pitchFamily="34" charset="0"/>
              </a:rPr>
              <a:pPr algn="r">
                <a:defRPr/>
              </a:pPr>
              <a:t>75</a:t>
            </a:fld>
            <a:endParaRPr lang="fr-FR" sz="1200" dirty="0">
              <a:solidFill>
                <a:schemeClr val="bg1"/>
              </a:solidFill>
              <a:latin typeface="Century Gothic" pitchFamily="34" charset="0"/>
            </a:endParaRPr>
          </a:p>
        </p:txBody>
      </p:sp>
      <p:sp>
        <p:nvSpPr>
          <p:cNvPr id="27" name="Text Box 12"/>
          <p:cNvSpPr txBox="1">
            <a:spLocks noChangeArrowheads="1"/>
          </p:cNvSpPr>
          <p:nvPr/>
        </p:nvSpPr>
        <p:spPr bwMode="auto">
          <a:xfrm>
            <a:off x="9875912" y="6611780"/>
            <a:ext cx="792088" cy="246221"/>
          </a:xfrm>
          <a:prstGeom prst="rect">
            <a:avLst/>
          </a:prstGeom>
          <a:noFill/>
          <a:ln w="9525">
            <a:noFill/>
            <a:miter lim="800000"/>
            <a:headEnd/>
            <a:tailEnd/>
          </a:ln>
          <a:effectLst/>
        </p:spPr>
        <p:txBody>
          <a:bodyPr wrap="square">
            <a:spAutoFit/>
          </a:bodyPr>
          <a:lstStyle/>
          <a:p>
            <a:r>
              <a:rPr lang="fr-FR" sz="1000" dirty="0">
                <a:solidFill>
                  <a:schemeClr val="bg1"/>
                </a:solidFill>
                <a:latin typeface="Century Gothic" pitchFamily="34" charset="0"/>
              </a:rPr>
              <a:t>2013-2014</a:t>
            </a:r>
          </a:p>
        </p:txBody>
      </p:sp>
      <p:sp>
        <p:nvSpPr>
          <p:cNvPr id="53" name="Rectangle 52"/>
          <p:cNvSpPr/>
          <p:nvPr/>
        </p:nvSpPr>
        <p:spPr>
          <a:xfrm rot="16200000" flipV="1">
            <a:off x="6059995" y="-3771293"/>
            <a:ext cx="72008" cy="9144000"/>
          </a:xfrm>
          <a:prstGeom prst="rect">
            <a:avLst/>
          </a:prstGeom>
          <a:solidFill>
            <a:srgbClr val="92D050"/>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defRPr/>
            </a:pPr>
            <a:endParaRPr lang="en-GB" sz="2800" dirty="0">
              <a:latin typeface="Century Gothic" pitchFamily="34" charset="0"/>
            </a:endParaRPr>
          </a:p>
        </p:txBody>
      </p:sp>
      <p:sp>
        <p:nvSpPr>
          <p:cNvPr id="15" name="Title 1"/>
          <p:cNvSpPr txBox="1">
            <a:spLocks/>
          </p:cNvSpPr>
          <p:nvPr/>
        </p:nvSpPr>
        <p:spPr>
          <a:xfrm>
            <a:off x="3665360" y="2952992"/>
            <a:ext cx="4777182" cy="942604"/>
          </a:xfrm>
          <a:prstGeom prst="rect">
            <a:avLst/>
          </a:prstGeom>
          <a:noFill/>
        </p:spPr>
        <p:txBody>
          <a:bodyPr vert="horz" lIns="91440" tIns="45720" rIns="91440" bIns="45720" rtlCol="0" anchor="ctr">
            <a:noAutofit/>
          </a:bodyPr>
          <a:lstStyle/>
          <a:p>
            <a:pPr algn="ctr">
              <a:spcBef>
                <a:spcPct val="0"/>
              </a:spcBef>
              <a:defRPr/>
            </a:pPr>
            <a:r>
              <a:rPr lang="en-US" sz="3200" dirty="0">
                <a:latin typeface="Century Gothic" pitchFamily="34" charset="0"/>
                <a:ea typeface="+mj-ea"/>
                <a:cs typeface="+mj-cs"/>
              </a:rPr>
              <a:t>Merci</a:t>
            </a:r>
            <a:endParaRPr lang="en-GB" sz="3200" dirty="0">
              <a:latin typeface="Century Gothic" pitchFamily="34" charset="0"/>
              <a:ea typeface="+mj-ea"/>
              <a:cs typeface="+mj-cs"/>
            </a:endParaRPr>
          </a:p>
        </p:txBody>
      </p:sp>
      <p:sp>
        <p:nvSpPr>
          <p:cNvPr id="17" name="Freeform 5" descr="&lt;LOGICA_QUOTE_LEFT&gt;"/>
          <p:cNvSpPr>
            <a:spLocks/>
          </p:cNvSpPr>
          <p:nvPr/>
        </p:nvSpPr>
        <p:spPr bwMode="gray">
          <a:xfrm>
            <a:off x="3137616" y="2639605"/>
            <a:ext cx="527744" cy="1504800"/>
          </a:xfrm>
          <a:custGeom>
            <a:avLst/>
            <a:gdLst/>
            <a:ahLst/>
            <a:cxnLst>
              <a:cxn ang="0">
                <a:pos x="0" y="0"/>
              </a:cxn>
              <a:cxn ang="0">
                <a:pos x="0" y="243"/>
              </a:cxn>
              <a:cxn ang="0">
                <a:pos x="132" y="378"/>
              </a:cxn>
              <a:cxn ang="0">
                <a:pos x="132" y="322"/>
              </a:cxn>
              <a:cxn ang="0">
                <a:pos x="58" y="244"/>
              </a:cxn>
              <a:cxn ang="0">
                <a:pos x="58" y="0"/>
              </a:cxn>
              <a:cxn ang="0">
                <a:pos x="0" y="0"/>
              </a:cxn>
            </a:cxnLst>
            <a:rect l="0" t="0" r="r" b="b"/>
            <a:pathLst>
              <a:path w="132" h="378">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9" descr="&lt;LOGICA_QUOTE_RIGHT&gt;"/>
          <p:cNvSpPr>
            <a:spLocks/>
          </p:cNvSpPr>
          <p:nvPr/>
        </p:nvSpPr>
        <p:spPr bwMode="gray">
          <a:xfrm>
            <a:off x="3578911" y="2560862"/>
            <a:ext cx="528305" cy="1504800"/>
          </a:xfrm>
          <a:custGeom>
            <a:avLst/>
            <a:gdLst/>
            <a:ahLst/>
            <a:cxnLst>
              <a:cxn ang="0">
                <a:pos x="132" y="378"/>
              </a:cxn>
              <a:cxn ang="0">
                <a:pos x="132" y="134"/>
              </a:cxn>
              <a:cxn ang="0">
                <a:pos x="0" y="0"/>
              </a:cxn>
              <a:cxn ang="0">
                <a:pos x="0" y="55"/>
              </a:cxn>
              <a:cxn ang="0">
                <a:pos x="74" y="133"/>
              </a:cxn>
              <a:cxn ang="0">
                <a:pos x="74" y="378"/>
              </a:cxn>
              <a:cxn ang="0">
                <a:pos x="132" y="378"/>
              </a:cxn>
            </a:cxnLst>
            <a:rect l="0" t="0" r="r" b="b"/>
            <a:pathLst>
              <a:path w="132" h="378">
                <a:moveTo>
                  <a:pt x="132" y="378"/>
                </a:moveTo>
                <a:cubicBezTo>
                  <a:pt x="132" y="134"/>
                  <a:pt x="132" y="134"/>
                  <a:pt x="132" y="134"/>
                </a:cubicBezTo>
                <a:cubicBezTo>
                  <a:pt x="131" y="61"/>
                  <a:pt x="73" y="1"/>
                  <a:pt x="0" y="0"/>
                </a:cubicBezTo>
                <a:cubicBezTo>
                  <a:pt x="0" y="55"/>
                  <a:pt x="0" y="55"/>
                  <a:pt x="0" y="55"/>
                </a:cubicBezTo>
                <a:cubicBezTo>
                  <a:pt x="43" y="61"/>
                  <a:pt x="73" y="91"/>
                  <a:pt x="74" y="133"/>
                </a:cubicBezTo>
                <a:cubicBezTo>
                  <a:pt x="74" y="378"/>
                  <a:pt x="74" y="378"/>
                  <a:pt x="74" y="378"/>
                </a:cubicBezTo>
                <a:cubicBezTo>
                  <a:pt x="132" y="378"/>
                  <a:pt x="132" y="378"/>
                  <a:pt x="132" y="378"/>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2" name="Image 21"/>
          <p:cNvPicPr/>
          <p:nvPr/>
        </p:nvPicPr>
        <p:blipFill>
          <a:blip r:embed="rId3" cstate="print">
            <a:extLst>
              <a:ext uri="{28A0092B-C50C-407E-A947-70E740481C1C}">
                <a14:useLocalDpi xmlns:a14="http://schemas.microsoft.com/office/drawing/2010/main" val="0"/>
              </a:ext>
            </a:extLst>
          </a:blip>
          <a:stretch>
            <a:fillRect/>
          </a:stretch>
        </p:blipFill>
        <p:spPr bwMode="auto">
          <a:xfrm>
            <a:off x="1031520" y="6355532"/>
            <a:ext cx="429969" cy="467592"/>
          </a:xfrm>
          <a:prstGeom prst="rect">
            <a:avLst/>
          </a:prstGeom>
          <a:noFill/>
        </p:spPr>
      </p:pic>
      <p:sp>
        <p:nvSpPr>
          <p:cNvPr id="14" name="Rectangle 9">
            <a:extLst>
              <a:ext uri="{FF2B5EF4-FFF2-40B4-BE49-F238E27FC236}">
                <a16:creationId xmlns:a16="http://schemas.microsoft.com/office/drawing/2014/main" id="{D8601B8D-2AF2-42E4-90BA-A4AEA645548C}"/>
              </a:ext>
            </a:extLst>
          </p:cNvPr>
          <p:cNvSpPr>
            <a:spLocks noChangeArrowheads="1"/>
          </p:cNvSpPr>
          <p:nvPr/>
        </p:nvSpPr>
        <p:spPr bwMode="gray">
          <a:xfrm flipV="1">
            <a:off x="1919536" y="6453336"/>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
        <p:nvSpPr>
          <p:cNvPr id="16" name="Text Box 12">
            <a:extLst>
              <a:ext uri="{FF2B5EF4-FFF2-40B4-BE49-F238E27FC236}">
                <a16:creationId xmlns:a16="http://schemas.microsoft.com/office/drawing/2014/main" id="{A370B5FA-09B8-4DA1-96D3-4457FA8B78D7}"/>
              </a:ext>
            </a:extLst>
          </p:cNvPr>
          <p:cNvSpPr txBox="1">
            <a:spLocks noChangeArrowheads="1"/>
          </p:cNvSpPr>
          <p:nvPr/>
        </p:nvSpPr>
        <p:spPr bwMode="auto">
          <a:xfrm>
            <a:off x="1919536" y="6468909"/>
            <a:ext cx="1547664" cy="246221"/>
          </a:xfrm>
          <a:prstGeom prst="rect">
            <a:avLst/>
          </a:prstGeom>
          <a:noFill/>
          <a:ln w="9525">
            <a:noFill/>
            <a:miter lim="800000"/>
            <a:headEnd/>
            <a:tailEnd/>
          </a:ln>
          <a:effectLst/>
        </p:spPr>
        <p:txBody>
          <a:bodyPr wrap="square">
            <a:spAutoFit/>
          </a:bodyPr>
          <a:lstStyle/>
          <a:p>
            <a:r>
              <a:rPr lang="fr-FR" sz="1000" dirty="0">
                <a:solidFill>
                  <a:prstClr val="white"/>
                </a:solidFill>
                <a:latin typeface="Century Gothic" panose="020B0502020202020204" pitchFamily="34" charset="0"/>
              </a:rPr>
              <a:t>End of </a:t>
            </a:r>
            <a:r>
              <a:rPr lang="fr-FR" sz="1000" dirty="0" err="1">
                <a:solidFill>
                  <a:prstClr val="white"/>
                </a:solidFill>
                <a:latin typeface="Century Gothic" panose="020B0502020202020204" pitchFamily="34" charset="0"/>
              </a:rPr>
              <a:t>studies</a:t>
            </a:r>
            <a:r>
              <a:rPr lang="fr-FR" sz="1000" dirty="0">
                <a:solidFill>
                  <a:prstClr val="white"/>
                </a:solidFill>
                <a:latin typeface="Century Gothic" panose="020B0502020202020204" pitchFamily="34" charset="0"/>
              </a:rPr>
              <a:t> </a:t>
            </a:r>
            <a:r>
              <a:rPr lang="fr-FR" sz="1000" dirty="0" err="1">
                <a:solidFill>
                  <a:prstClr val="white"/>
                </a:solidFill>
                <a:latin typeface="Century Gothic" panose="020B0502020202020204" pitchFamily="34" charset="0"/>
              </a:rPr>
              <a:t>project</a:t>
            </a:r>
            <a:r>
              <a:rPr lang="fr-FR" sz="1000" dirty="0">
                <a:solidFill>
                  <a:prstClr val="white"/>
                </a:solidFill>
                <a:latin typeface="Century Gothic" panose="020B0502020202020204" pitchFamily="34" charset="0"/>
              </a:rPr>
              <a:t> </a:t>
            </a:r>
          </a:p>
        </p:txBody>
      </p:sp>
    </p:spTree>
    <p:extLst>
      <p:ext uri="{BB962C8B-B14F-4D97-AF65-F5344CB8AC3E}">
        <p14:creationId xmlns:p14="http://schemas.microsoft.com/office/powerpoint/2010/main" val="41090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4.16667E-6 -1.85185E-6 L 0.41654 -1.85185E-6 " pathEditMode="relative" rAng="0" ptsTypes="AA">
                                      <p:cBhvr>
                                        <p:cTn id="6" dur="1500" fill="hold"/>
                                        <p:tgtEl>
                                          <p:spTgt spid="18"/>
                                        </p:tgtEl>
                                        <p:attrNameLst>
                                          <p:attrName>ppt_x</p:attrName>
                                          <p:attrName>ppt_y</p:attrName>
                                        </p:attrNameLst>
                                      </p:cBhvr>
                                      <p:rCtr x="20820" y="0"/>
                                    </p:animMotion>
                                  </p:childTnLst>
                                </p:cTn>
                              </p:par>
                              <p:par>
                                <p:cTn id="7" presetID="27" presetClass="entr" presetSubtype="0" fill="hold" grpId="0" nodeType="withEffect">
                                  <p:stCondLst>
                                    <p:cond delay="800"/>
                                  </p:stCondLst>
                                  <p:iterate type="lt">
                                    <p:tmPct val="50000"/>
                                  </p:iterate>
                                  <p:childTnLst>
                                    <p:set>
                                      <p:cBhvr>
                                        <p:cTn id="8" dur="1" fill="hold">
                                          <p:stCondLst>
                                            <p:cond delay="0"/>
                                          </p:stCondLst>
                                        </p:cTn>
                                        <p:tgtEl>
                                          <p:spTgt spid="15"/>
                                        </p:tgtEl>
                                        <p:attrNameLst>
                                          <p:attrName>style.visibility</p:attrName>
                                        </p:attrNameLst>
                                      </p:cBhvr>
                                      <p:to>
                                        <p:strVal val="visible"/>
                                      </p:to>
                                    </p:set>
                                    <p:anim calcmode="discrete" valueType="clr">
                                      <p:cBhvr override="childStyle">
                                        <p:cTn id="9"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0" dur="80"/>
                                        <p:tgtEl>
                                          <p:spTgt spid="15"/>
                                        </p:tgtEl>
                                        <p:attrNameLst>
                                          <p:attrName>fillcolor</p:attrName>
                                        </p:attrNameLst>
                                      </p:cBhvr>
                                      <p:tavLst>
                                        <p:tav tm="0">
                                          <p:val>
                                            <p:clrVal>
                                              <a:schemeClr val="accent2"/>
                                            </p:clrVal>
                                          </p:val>
                                        </p:tav>
                                        <p:tav tm="50000">
                                          <p:val>
                                            <p:clrVal>
                                              <a:schemeClr val="hlink"/>
                                            </p:clrVal>
                                          </p:val>
                                        </p:tav>
                                      </p:tavLst>
                                    </p:anim>
                                    <p:set>
                                      <p:cBhvr>
                                        <p:cTn id="11"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60" name="Freeform: Shape 205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e 14">
            <a:extLst>
              <a:ext uri="{FF2B5EF4-FFF2-40B4-BE49-F238E27FC236}">
                <a16:creationId xmlns:a16="http://schemas.microsoft.com/office/drawing/2014/main" id="{526E8ADE-687B-B617-B13F-729C349C5888}"/>
              </a:ext>
            </a:extLst>
          </p:cNvPr>
          <p:cNvGrpSpPr/>
          <p:nvPr/>
        </p:nvGrpSpPr>
        <p:grpSpPr>
          <a:xfrm>
            <a:off x="245217" y="257836"/>
            <a:ext cx="3869584" cy="746692"/>
            <a:chOff x="2606890" y="2132199"/>
            <a:chExt cx="3430150" cy="305415"/>
          </a:xfrm>
        </p:grpSpPr>
        <p:sp>
          <p:nvSpPr>
            <p:cNvPr id="16" name="Rectangle 15">
              <a:extLst>
                <a:ext uri="{FF2B5EF4-FFF2-40B4-BE49-F238E27FC236}">
                  <a16:creationId xmlns:a16="http://schemas.microsoft.com/office/drawing/2014/main" id="{5872DA10-B9F6-2510-677B-FC70096CC20F}"/>
                </a:ext>
              </a:extLst>
            </p:cNvPr>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17" name="Rectangle 16">
              <a:extLst>
                <a:ext uri="{FF2B5EF4-FFF2-40B4-BE49-F238E27FC236}">
                  <a16:creationId xmlns:a16="http://schemas.microsoft.com/office/drawing/2014/main" id="{59587A93-5631-AA6E-A8A9-7D22DDB71A90}"/>
                </a:ext>
              </a:extLst>
            </p:cNvPr>
            <p:cNvSpPr/>
            <p:nvPr/>
          </p:nvSpPr>
          <p:spPr>
            <a:xfrm>
              <a:off x="2689776" y="2198427"/>
              <a:ext cx="3347264" cy="239187"/>
            </a:xfrm>
            <a:prstGeom prst="rect">
              <a:avLst/>
            </a:prstGeom>
          </p:spPr>
          <p:txBody>
            <a:bodyPr wrap="square">
              <a:spAutoFit/>
            </a:bodyPr>
            <a:lstStyle/>
            <a:p>
              <a:r>
                <a:rPr lang="fr-FR" sz="1600" dirty="0">
                  <a:solidFill>
                    <a:prstClr val="white"/>
                  </a:solidFill>
                  <a:latin typeface="Century Gothic" pitchFamily="34" charset="0"/>
                </a:rPr>
                <a:t>Cadre général de l’étude:</a:t>
              </a:r>
              <a:br>
                <a:rPr lang="fr-FR" sz="1600" dirty="0">
                  <a:solidFill>
                    <a:prstClr val="white"/>
                  </a:solidFill>
                  <a:latin typeface="Century Gothic" pitchFamily="34" charset="0"/>
                </a:rPr>
              </a:br>
              <a:endParaRPr lang="fr-FR" sz="1600" dirty="0">
                <a:solidFill>
                  <a:prstClr val="white"/>
                </a:solidFill>
                <a:latin typeface="Century Gothic" pitchFamily="34" charset="0"/>
              </a:endParaRPr>
            </a:p>
          </p:txBody>
        </p:sp>
      </p:grpSp>
      <p:sp>
        <p:nvSpPr>
          <p:cNvPr id="39" name="Rectangle 38">
            <a:extLst>
              <a:ext uri="{FF2B5EF4-FFF2-40B4-BE49-F238E27FC236}">
                <a16:creationId xmlns:a16="http://schemas.microsoft.com/office/drawing/2014/main" id="{D8DF1DE2-A561-FABE-3E74-E3EEC759316B}"/>
              </a:ext>
            </a:extLst>
          </p:cNvPr>
          <p:cNvSpPr/>
          <p:nvPr/>
        </p:nvSpPr>
        <p:spPr>
          <a:xfrm>
            <a:off x="7888874" y="257013"/>
            <a:ext cx="1202525" cy="687046"/>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e 20">
            <a:extLst>
              <a:ext uri="{FF2B5EF4-FFF2-40B4-BE49-F238E27FC236}">
                <a16:creationId xmlns:a16="http://schemas.microsoft.com/office/drawing/2014/main" id="{F75A8353-D952-9479-8296-0B3D30E48F22}"/>
              </a:ext>
            </a:extLst>
          </p:cNvPr>
          <p:cNvGrpSpPr/>
          <p:nvPr/>
        </p:nvGrpSpPr>
        <p:grpSpPr>
          <a:xfrm>
            <a:off x="3996790" y="257834"/>
            <a:ext cx="1266746" cy="687045"/>
            <a:chOff x="2606890" y="2132199"/>
            <a:chExt cx="3430150" cy="281018"/>
          </a:xfrm>
          <a:noFill/>
        </p:grpSpPr>
        <p:sp>
          <p:nvSpPr>
            <p:cNvPr id="22" name="Rectangle 21">
              <a:extLst>
                <a:ext uri="{FF2B5EF4-FFF2-40B4-BE49-F238E27FC236}">
                  <a16:creationId xmlns:a16="http://schemas.microsoft.com/office/drawing/2014/main" id="{02005E32-1570-C165-B806-8A9CD14EC6EE}"/>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23" name="Rectangle 22">
              <a:extLst>
                <a:ext uri="{FF2B5EF4-FFF2-40B4-BE49-F238E27FC236}">
                  <a16:creationId xmlns:a16="http://schemas.microsoft.com/office/drawing/2014/main" id="{E5492EEC-1659-4D5F-8588-EF0023DEC2F0}"/>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Organisme d’accueil</a:t>
              </a:r>
            </a:p>
          </p:txBody>
        </p:sp>
      </p:grpSp>
      <p:grpSp>
        <p:nvGrpSpPr>
          <p:cNvPr id="30" name="Groupe 29">
            <a:extLst>
              <a:ext uri="{FF2B5EF4-FFF2-40B4-BE49-F238E27FC236}">
                <a16:creationId xmlns:a16="http://schemas.microsoft.com/office/drawing/2014/main" id="{6D7B19D1-1A92-187D-8AC7-674CD212FC26}"/>
              </a:ext>
            </a:extLst>
          </p:cNvPr>
          <p:cNvGrpSpPr/>
          <p:nvPr/>
        </p:nvGrpSpPr>
        <p:grpSpPr>
          <a:xfrm>
            <a:off x="5294147" y="257834"/>
            <a:ext cx="1266746" cy="687045"/>
            <a:chOff x="2606890" y="2132199"/>
            <a:chExt cx="3430150" cy="281018"/>
          </a:xfrm>
          <a:noFill/>
        </p:grpSpPr>
        <p:sp>
          <p:nvSpPr>
            <p:cNvPr id="31" name="Rectangle 30">
              <a:extLst>
                <a:ext uri="{FF2B5EF4-FFF2-40B4-BE49-F238E27FC236}">
                  <a16:creationId xmlns:a16="http://schemas.microsoft.com/office/drawing/2014/main" id="{EBD4A0D8-7975-BBB1-7131-3730F4E73CDA}"/>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2" name="Rectangle 31">
              <a:extLst>
                <a:ext uri="{FF2B5EF4-FFF2-40B4-BE49-F238E27FC236}">
                  <a16:creationId xmlns:a16="http://schemas.microsoft.com/office/drawing/2014/main" id="{5A9227AA-B2E0-A2A8-3526-E9B2D5D88A97}"/>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tx1"/>
                  </a:solidFill>
                  <a:latin typeface="Century Gothic" pitchFamily="34" charset="0"/>
                </a:rPr>
                <a:t>Contexte du projet</a:t>
              </a:r>
            </a:p>
          </p:txBody>
        </p:sp>
      </p:grpSp>
      <p:grpSp>
        <p:nvGrpSpPr>
          <p:cNvPr id="33" name="Groupe 32">
            <a:extLst>
              <a:ext uri="{FF2B5EF4-FFF2-40B4-BE49-F238E27FC236}">
                <a16:creationId xmlns:a16="http://schemas.microsoft.com/office/drawing/2014/main" id="{CDCAD9CF-38D7-1115-2622-0BF9CF3232CD}"/>
              </a:ext>
            </a:extLst>
          </p:cNvPr>
          <p:cNvGrpSpPr/>
          <p:nvPr/>
        </p:nvGrpSpPr>
        <p:grpSpPr>
          <a:xfrm>
            <a:off x="6595024" y="257835"/>
            <a:ext cx="1266746" cy="687045"/>
            <a:chOff x="2606890" y="2132199"/>
            <a:chExt cx="3430150" cy="281018"/>
          </a:xfrm>
          <a:noFill/>
        </p:grpSpPr>
        <p:sp>
          <p:nvSpPr>
            <p:cNvPr id="34" name="Rectangle 33">
              <a:extLst>
                <a:ext uri="{FF2B5EF4-FFF2-40B4-BE49-F238E27FC236}">
                  <a16:creationId xmlns:a16="http://schemas.microsoft.com/office/drawing/2014/main" id="{8719B5AD-9672-6983-30C3-BE4AF44E80B7}"/>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5" name="Rectangle 34">
              <a:extLst>
                <a:ext uri="{FF2B5EF4-FFF2-40B4-BE49-F238E27FC236}">
                  <a16:creationId xmlns:a16="http://schemas.microsoft.com/office/drawing/2014/main" id="{FD537ADC-F318-57F3-7899-33EE346C21DF}"/>
                </a:ext>
              </a:extLst>
            </p:cNvPr>
            <p:cNvSpPr/>
            <p:nvPr/>
          </p:nvSpPr>
          <p:spPr>
            <a:xfrm>
              <a:off x="2689777" y="2198427"/>
              <a:ext cx="3347263" cy="176243"/>
            </a:xfrm>
            <a:prstGeom prst="rect">
              <a:avLst/>
            </a:prstGeom>
            <a:grpFill/>
            <a:ln>
              <a:noFill/>
            </a:ln>
          </p:spPr>
          <p:txBody>
            <a:bodyPr wrap="square">
              <a:spAutoFit/>
            </a:bodyPr>
            <a:lstStyle/>
            <a:p>
              <a:r>
                <a:rPr lang="fr-FR" sz="1100" dirty="0">
                  <a:solidFill>
                    <a:schemeClr val="tx1"/>
                  </a:solidFill>
                  <a:latin typeface="Century Gothic" pitchFamily="34" charset="0"/>
                </a:rPr>
                <a:t>La problématique</a:t>
              </a:r>
            </a:p>
          </p:txBody>
        </p:sp>
      </p:grpSp>
      <p:grpSp>
        <p:nvGrpSpPr>
          <p:cNvPr id="36" name="Groupe 35">
            <a:extLst>
              <a:ext uri="{FF2B5EF4-FFF2-40B4-BE49-F238E27FC236}">
                <a16:creationId xmlns:a16="http://schemas.microsoft.com/office/drawing/2014/main" id="{516BAE7E-0963-BB13-CFB4-32C4F7F3B281}"/>
              </a:ext>
            </a:extLst>
          </p:cNvPr>
          <p:cNvGrpSpPr/>
          <p:nvPr/>
        </p:nvGrpSpPr>
        <p:grpSpPr>
          <a:xfrm>
            <a:off x="7888876" y="257834"/>
            <a:ext cx="1266746" cy="687045"/>
            <a:chOff x="2606890" y="2132199"/>
            <a:chExt cx="3430150" cy="281018"/>
          </a:xfrm>
          <a:noFill/>
        </p:grpSpPr>
        <p:sp>
          <p:nvSpPr>
            <p:cNvPr id="37" name="Rectangle 36">
              <a:extLst>
                <a:ext uri="{FF2B5EF4-FFF2-40B4-BE49-F238E27FC236}">
                  <a16:creationId xmlns:a16="http://schemas.microsoft.com/office/drawing/2014/main" id="{24FE2C3D-5E56-4E43-5420-895704405FA0}"/>
                </a:ext>
              </a:extLst>
            </p:cNvPr>
            <p:cNvSpPr/>
            <p:nvPr/>
          </p:nvSpPr>
          <p:spPr>
            <a:xfrm rot="16200000" flipV="1">
              <a:off x="4094504" y="644585"/>
              <a:ext cx="281018" cy="3256246"/>
            </a:xfrm>
            <a:prstGeom prst="rect">
              <a:avLst/>
            </a:prstGeom>
            <a:grp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38" name="Rectangle 37">
              <a:extLst>
                <a:ext uri="{FF2B5EF4-FFF2-40B4-BE49-F238E27FC236}">
                  <a16:creationId xmlns:a16="http://schemas.microsoft.com/office/drawing/2014/main" id="{0137E1DB-DDA6-5C63-59FA-F062BD53852B}"/>
                </a:ext>
              </a:extLst>
            </p:cNvPr>
            <p:cNvSpPr/>
            <p:nvPr/>
          </p:nvSpPr>
          <p:spPr>
            <a:xfrm>
              <a:off x="2689777" y="2198427"/>
              <a:ext cx="3347263" cy="188832"/>
            </a:xfrm>
            <a:prstGeom prst="rect">
              <a:avLst/>
            </a:prstGeom>
            <a:grpFill/>
            <a:ln>
              <a:noFill/>
            </a:ln>
          </p:spPr>
          <p:txBody>
            <a:bodyPr wrap="square">
              <a:spAutoFit/>
            </a:bodyPr>
            <a:lstStyle/>
            <a:p>
              <a:r>
                <a:rPr lang="fr-FR" sz="1200" dirty="0">
                  <a:solidFill>
                    <a:schemeClr val="bg1"/>
                  </a:solidFill>
                  <a:latin typeface="Century Gothic" pitchFamily="34" charset="0"/>
                </a:rPr>
                <a:t>Objectifs du projet</a:t>
              </a:r>
            </a:p>
          </p:txBody>
        </p:sp>
      </p:grpSp>
      <p:sp>
        <p:nvSpPr>
          <p:cNvPr id="6" name="Google Shape;208;p6">
            <a:extLst>
              <a:ext uri="{FF2B5EF4-FFF2-40B4-BE49-F238E27FC236}">
                <a16:creationId xmlns:a16="http://schemas.microsoft.com/office/drawing/2014/main" id="{77C7E320-3621-D617-3A87-416953375D98}"/>
              </a:ext>
            </a:extLst>
          </p:cNvPr>
          <p:cNvSpPr txBox="1"/>
          <p:nvPr/>
        </p:nvSpPr>
        <p:spPr>
          <a:xfrm>
            <a:off x="670559" y="1092396"/>
            <a:ext cx="9895951" cy="103366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4000" b="0" i="0" u="none" strike="noStrike" cap="none" dirty="0">
                <a:solidFill>
                  <a:schemeClr val="dk1"/>
                </a:solidFill>
                <a:latin typeface="Times New Roman"/>
                <a:ea typeface="Times New Roman"/>
                <a:cs typeface="Times New Roman"/>
                <a:sym typeface="Times New Roman"/>
              </a:rPr>
              <a:t>Objectifs du projet</a:t>
            </a:r>
          </a:p>
        </p:txBody>
      </p:sp>
      <p:sp>
        <p:nvSpPr>
          <p:cNvPr id="7" name="Google Shape;209;p6">
            <a:extLst>
              <a:ext uri="{FF2B5EF4-FFF2-40B4-BE49-F238E27FC236}">
                <a16:creationId xmlns:a16="http://schemas.microsoft.com/office/drawing/2014/main" id="{3B233C3A-487E-63F5-38F4-962323A4654F}"/>
              </a:ext>
            </a:extLst>
          </p:cNvPr>
          <p:cNvSpPr txBox="1">
            <a:spLocks noGrp="1"/>
          </p:cNvSpPr>
          <p:nvPr>
            <p:ph type="body" idx="1"/>
          </p:nvPr>
        </p:nvSpPr>
        <p:spPr>
          <a:xfrm>
            <a:off x="693798" y="2164904"/>
            <a:ext cx="9724031" cy="36833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endParaRPr lang="fr-FR" sz="2000" dirty="0"/>
          </a:p>
          <a:p>
            <a:pPr marL="228600" lvl="0" indent="-228600" algn="l" rtl="0">
              <a:lnSpc>
                <a:spcPct val="90000"/>
              </a:lnSpc>
              <a:spcBef>
                <a:spcPts val="0"/>
              </a:spcBef>
              <a:spcAft>
                <a:spcPts val="0"/>
              </a:spcAft>
              <a:buClr>
                <a:schemeClr val="dk1"/>
              </a:buClr>
              <a:buSzPts val="2000"/>
              <a:buChar char="•"/>
            </a:pPr>
            <a:r>
              <a:rPr lang="fr-FR" sz="2000" dirty="0"/>
              <a:t>Développement du modèle de prédiction de la CLV</a:t>
            </a:r>
          </a:p>
          <a:p>
            <a:pPr marL="228600" lvl="0" indent="-228600" algn="l" rtl="0">
              <a:lnSpc>
                <a:spcPct val="90000"/>
              </a:lnSpc>
              <a:spcBef>
                <a:spcPts val="0"/>
              </a:spcBef>
              <a:spcAft>
                <a:spcPts val="0"/>
              </a:spcAft>
              <a:buClr>
                <a:schemeClr val="dk1"/>
              </a:buClr>
              <a:buSzPts val="2000"/>
              <a:buChar char="•"/>
            </a:pPr>
            <a:r>
              <a:rPr lang="fr-FR" sz="2000" dirty="0"/>
              <a:t>Test et évaluation de la méthode</a:t>
            </a:r>
          </a:p>
          <a:p>
            <a:pPr marL="228600" lvl="0" indent="-228600" algn="l" rtl="0">
              <a:lnSpc>
                <a:spcPct val="90000"/>
              </a:lnSpc>
              <a:spcBef>
                <a:spcPts val="0"/>
              </a:spcBef>
              <a:spcAft>
                <a:spcPts val="0"/>
              </a:spcAft>
              <a:buClr>
                <a:schemeClr val="dk1"/>
              </a:buClr>
              <a:buSzPts val="2000"/>
              <a:buChar char="•"/>
            </a:pPr>
            <a:r>
              <a:rPr lang="fr-FR" sz="2000" dirty="0"/>
              <a:t>Comparaison avec d’autres approches classiques</a:t>
            </a:r>
          </a:p>
        </p:txBody>
      </p:sp>
      <p:sp>
        <p:nvSpPr>
          <p:cNvPr id="3" name="Espace réservé du numéro de diapositive 2">
            <a:extLst>
              <a:ext uri="{FF2B5EF4-FFF2-40B4-BE49-F238E27FC236}">
                <a16:creationId xmlns:a16="http://schemas.microsoft.com/office/drawing/2014/main" id="{581A71F3-A819-A7E8-8194-93B55DAEE6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
        <p:nvSpPr>
          <p:cNvPr id="4" name="Rectangle 9">
            <a:extLst>
              <a:ext uri="{FF2B5EF4-FFF2-40B4-BE49-F238E27FC236}">
                <a16:creationId xmlns:a16="http://schemas.microsoft.com/office/drawing/2014/main" id="{EA04CF70-92FE-D026-D400-77963DEB298B}"/>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3603480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7"/>
          <p:cNvSpPr>
            <a:spLocks noGrp="1"/>
          </p:cNvSpPr>
          <p:nvPr>
            <p:ph type="sldNum" sz="quarter" idx="12"/>
          </p:nvPr>
        </p:nvSpPr>
        <p:spPr>
          <a:xfrm>
            <a:off x="8077200" y="6553150"/>
            <a:ext cx="2133600" cy="476250"/>
          </a:xfrm>
        </p:spPr>
        <p:txBody>
          <a:bodyPr/>
          <a:lstStyle/>
          <a:p>
            <a:pPr>
              <a:defRPr/>
            </a:pPr>
            <a:fld id="{6A7C5893-520F-4B8C-85B1-8E6CCFC28006}" type="slidenum">
              <a:rPr lang="fr-FR" smtClean="0">
                <a:solidFill>
                  <a:prstClr val="black">
                    <a:tint val="75000"/>
                  </a:prstClr>
                </a:solidFill>
              </a:rPr>
              <a:pPr>
                <a:defRPr/>
              </a:pPr>
              <a:t>9</a:t>
            </a:fld>
            <a:endParaRPr lang="fr-FR" dirty="0">
              <a:solidFill>
                <a:prstClr val="black">
                  <a:tint val="75000"/>
                </a:prstClr>
              </a:solidFill>
            </a:endParaRPr>
          </a:p>
        </p:txBody>
      </p:sp>
      <p:sp>
        <p:nvSpPr>
          <p:cNvPr id="19" name="Text Box 12"/>
          <p:cNvSpPr txBox="1">
            <a:spLocks noChangeArrowheads="1"/>
          </p:cNvSpPr>
          <p:nvPr/>
        </p:nvSpPr>
        <p:spPr bwMode="auto">
          <a:xfrm>
            <a:off x="4908848" y="6534835"/>
            <a:ext cx="3312765" cy="307777"/>
          </a:xfrm>
          <a:prstGeom prst="rect">
            <a:avLst/>
          </a:prstGeom>
          <a:noFill/>
          <a:ln w="9525">
            <a:noFill/>
            <a:miter lim="800000"/>
            <a:headEnd/>
            <a:tailEnd/>
          </a:ln>
          <a:effectLst/>
        </p:spPr>
        <p:txBody>
          <a:bodyPr wrap="square">
            <a:spAutoFit/>
          </a:bodyPr>
          <a:lstStyle/>
          <a:p>
            <a:r>
              <a:rPr lang="fr-FR" sz="1400" dirty="0">
                <a:solidFill>
                  <a:prstClr val="white"/>
                </a:solidFill>
                <a:latin typeface="Georgia" pitchFamily="18" charset="0"/>
              </a:rPr>
              <a:t>Année universitaire 2012/2013</a:t>
            </a:r>
          </a:p>
        </p:txBody>
      </p:sp>
      <p:sp>
        <p:nvSpPr>
          <p:cNvPr id="25" name="Espace réservé du numéro de diapositive 17"/>
          <p:cNvSpPr txBox="1">
            <a:spLocks/>
          </p:cNvSpPr>
          <p:nvPr/>
        </p:nvSpPr>
        <p:spPr>
          <a:xfrm>
            <a:off x="5879976" y="6481142"/>
            <a:ext cx="360040" cy="476250"/>
          </a:xfrm>
          <a:prstGeom prst="rect">
            <a:avLst/>
          </a:prstGeom>
        </p:spPr>
        <p:txBody>
          <a:bodyPr vert="horz" lIns="91440" tIns="45720" rIns="91440" bIns="45720" rtlCol="0" anchor="ctr"/>
          <a:lstStyle/>
          <a:p>
            <a:pPr algn="r">
              <a:defRPr/>
            </a:pPr>
            <a:fld id="{6A7C5893-520F-4B8C-85B1-8E6CCFC28006}" type="slidenum">
              <a:rPr lang="fr-FR" sz="1200" b="1">
                <a:solidFill>
                  <a:prstClr val="white"/>
                </a:solidFill>
                <a:latin typeface="Century Gothic" pitchFamily="34" charset="0"/>
              </a:rPr>
              <a:pPr algn="r">
                <a:defRPr/>
              </a:pPr>
              <a:t>9</a:t>
            </a:fld>
            <a:endParaRPr lang="fr-FR" sz="1200" b="1" dirty="0">
              <a:solidFill>
                <a:prstClr val="white"/>
              </a:solidFill>
              <a:latin typeface="Century Gothic" pitchFamily="34" charset="0"/>
            </a:endParaRPr>
          </a:p>
        </p:txBody>
      </p:sp>
      <p:sp>
        <p:nvSpPr>
          <p:cNvPr id="86" name="Rectangle 85"/>
          <p:cNvSpPr/>
          <p:nvPr/>
        </p:nvSpPr>
        <p:spPr>
          <a:xfrm>
            <a:off x="1872094" y="6025278"/>
            <a:ext cx="373820" cy="369332"/>
          </a:xfrm>
          <a:prstGeom prst="rect">
            <a:avLst/>
          </a:prstGeom>
        </p:spPr>
        <p:txBody>
          <a:bodyPr wrap="none">
            <a:spAutoFit/>
          </a:bodyPr>
          <a:lstStyle/>
          <a:p>
            <a:pPr algn="ctr"/>
            <a:r>
              <a:rPr lang="fr-FR" dirty="0">
                <a:solidFill>
                  <a:prstClr val="white"/>
                </a:solidFill>
              </a:rPr>
              <a:t>IV</a:t>
            </a:r>
          </a:p>
        </p:txBody>
      </p:sp>
      <p:sp>
        <p:nvSpPr>
          <p:cNvPr id="52" name="Rectangle 51"/>
          <p:cNvSpPr/>
          <p:nvPr/>
        </p:nvSpPr>
        <p:spPr>
          <a:xfrm>
            <a:off x="667489" y="892967"/>
            <a:ext cx="504056" cy="504056"/>
          </a:xfrm>
          <a:prstGeom prst="rect">
            <a:avLst/>
          </a:prstGeom>
          <a:solidFill>
            <a:srgbClr val="92D050">
              <a:alpha val="87059"/>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prstClr val="white"/>
                </a:solidFill>
                <a:latin typeface="Century Gothic" pitchFamily="34" charset="0"/>
              </a:rPr>
              <a:t>III</a:t>
            </a:r>
          </a:p>
        </p:txBody>
      </p:sp>
      <p:grpSp>
        <p:nvGrpSpPr>
          <p:cNvPr id="3" name="Groupe 2">
            <a:extLst>
              <a:ext uri="{FF2B5EF4-FFF2-40B4-BE49-F238E27FC236}">
                <a16:creationId xmlns:a16="http://schemas.microsoft.com/office/drawing/2014/main" id="{975BFAEF-5D51-BA71-2F01-48FE93CF5241}"/>
              </a:ext>
            </a:extLst>
          </p:cNvPr>
          <p:cNvGrpSpPr/>
          <p:nvPr/>
        </p:nvGrpSpPr>
        <p:grpSpPr>
          <a:xfrm>
            <a:off x="3090016" y="2416674"/>
            <a:ext cx="6011967" cy="1299078"/>
            <a:chOff x="2606890" y="2132199"/>
            <a:chExt cx="3430150" cy="281018"/>
          </a:xfrm>
        </p:grpSpPr>
        <p:sp>
          <p:nvSpPr>
            <p:cNvPr id="48" name="Rectangle 47"/>
            <p:cNvSpPr/>
            <p:nvPr/>
          </p:nvSpPr>
          <p:spPr>
            <a:xfrm rot="16200000" flipV="1">
              <a:off x="4094504" y="644585"/>
              <a:ext cx="281018" cy="3256246"/>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fr-FR" sz="2000" dirty="0">
                <a:solidFill>
                  <a:prstClr val="white"/>
                </a:solidFill>
                <a:latin typeface="Georgia" pitchFamily="18" charset="0"/>
              </a:endParaRPr>
            </a:p>
          </p:txBody>
        </p:sp>
        <p:sp>
          <p:nvSpPr>
            <p:cNvPr id="53" name="Rectangle 52"/>
            <p:cNvSpPr/>
            <p:nvPr/>
          </p:nvSpPr>
          <p:spPr>
            <a:xfrm>
              <a:off x="2689776" y="2198427"/>
              <a:ext cx="3347264" cy="126499"/>
            </a:xfrm>
            <a:prstGeom prst="rect">
              <a:avLst/>
            </a:prstGeom>
          </p:spPr>
          <p:txBody>
            <a:bodyPr wrap="square">
              <a:spAutoFit/>
            </a:bodyPr>
            <a:lstStyle/>
            <a:p>
              <a:pPr algn="ctr"/>
              <a:r>
                <a:rPr lang="fr-FR" sz="3200" dirty="0">
                  <a:solidFill>
                    <a:prstClr val="white"/>
                  </a:solidFill>
                  <a:latin typeface="Century Gothic" pitchFamily="34" charset="0"/>
                </a:rPr>
                <a:t>Méthodologie</a:t>
              </a:r>
            </a:p>
          </p:txBody>
        </p:sp>
      </p:grpSp>
      <p:sp>
        <p:nvSpPr>
          <p:cNvPr id="55" name="Rectangle 7"/>
          <p:cNvSpPr>
            <a:spLocks noChangeArrowheads="1"/>
          </p:cNvSpPr>
          <p:nvPr/>
        </p:nvSpPr>
        <p:spPr bwMode="gray">
          <a:xfrm>
            <a:off x="1487996" y="605227"/>
            <a:ext cx="9144000" cy="45719"/>
          </a:xfrm>
          <a:prstGeom prst="rect">
            <a:avLst/>
          </a:prstGeom>
          <a:solidFill>
            <a:schemeClr val="bg1">
              <a:lumMod val="65000"/>
            </a:schemeClr>
          </a:solidFill>
          <a:ln w="3175">
            <a:solidFill>
              <a:schemeClr val="bg1">
                <a:lumMod val="75000"/>
              </a:schemeClr>
            </a:solidFill>
            <a:miter lim="800000"/>
            <a:headEnd/>
            <a:tailEnd/>
          </a:ln>
          <a:effectLst/>
        </p:spPr>
        <p:txBody>
          <a:bodyPr wrap="none" anchor="ctr"/>
          <a:lstStyle/>
          <a:p>
            <a:endParaRPr lang="fr-FR" dirty="0">
              <a:ln w="6350">
                <a:solidFill>
                  <a:prstClr val="black"/>
                </a:solidFill>
              </a:ln>
              <a:solidFill>
                <a:prstClr val="black"/>
              </a:solidFill>
            </a:endParaRPr>
          </a:p>
        </p:txBody>
      </p:sp>
      <p:sp>
        <p:nvSpPr>
          <p:cNvPr id="54" name="Espace réservé du numéro de diapositive 17"/>
          <p:cNvSpPr txBox="1">
            <a:spLocks/>
          </p:cNvSpPr>
          <p:nvPr/>
        </p:nvSpPr>
        <p:spPr>
          <a:xfrm>
            <a:off x="5959529" y="6479710"/>
            <a:ext cx="360040" cy="476250"/>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1600" b="1" dirty="0">
                <a:solidFill>
                  <a:prstClr val="white"/>
                </a:solidFill>
                <a:latin typeface="Century Gothic" panose="020B0502020202020204" pitchFamily="34" charset="0"/>
              </a:rPr>
              <a:t>2</a:t>
            </a:r>
          </a:p>
        </p:txBody>
      </p:sp>
      <p:sp>
        <p:nvSpPr>
          <p:cNvPr id="66" name="Rectangle 9">
            <a:extLst>
              <a:ext uri="{FF2B5EF4-FFF2-40B4-BE49-F238E27FC236}">
                <a16:creationId xmlns:a16="http://schemas.microsoft.com/office/drawing/2014/main" id="{B5BB449C-59E4-4DB7-888B-95E21B67C0D4}"/>
              </a:ext>
            </a:extLst>
          </p:cNvPr>
          <p:cNvSpPr>
            <a:spLocks noChangeArrowheads="1"/>
          </p:cNvSpPr>
          <p:nvPr/>
        </p:nvSpPr>
        <p:spPr bwMode="gray">
          <a:xfrm flipV="1">
            <a:off x="1716301" y="6419157"/>
            <a:ext cx="9162197" cy="252485"/>
          </a:xfrm>
          <a:prstGeom prst="rect">
            <a:avLst/>
          </a:prstGeom>
          <a:solidFill>
            <a:schemeClr val="tx1"/>
          </a:solidFill>
          <a:ln w="9525" algn="ctr">
            <a:solidFill>
              <a:schemeClr val="tx1"/>
            </a:solidFill>
            <a:miter lim="800000"/>
            <a:headEnd/>
            <a:tailEnd/>
          </a:ln>
        </p:spPr>
        <p:txBody>
          <a:bodyPr wrap="none" anchor="ctr"/>
          <a:lstStyle/>
          <a:p>
            <a:endParaRPr lang="fr-FR"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37354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2159</TotalTime>
  <Words>5994</Words>
  <Application>Microsoft Office PowerPoint</Application>
  <PresentationFormat>Widescreen</PresentationFormat>
  <Paragraphs>885</Paragraphs>
  <Slides>75</Slides>
  <Notes>75</Notes>
  <HiddenSlides>6</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75</vt:i4>
      </vt:variant>
    </vt:vector>
  </HeadingPairs>
  <TitlesOfParts>
    <vt:vector size="85" baseType="lpstr">
      <vt:lpstr>Arial</vt:lpstr>
      <vt:lpstr>Calibri</vt:lpstr>
      <vt:lpstr>Century Gothic</vt:lpstr>
      <vt:lpstr>Georgia</vt:lpstr>
      <vt:lpstr>Montserrat Medium</vt:lpstr>
      <vt:lpstr>Montserrat SemiBold</vt:lpstr>
      <vt:lpstr>Times New Roman</vt:lpstr>
      <vt:lpstr>Wingdings 3</vt:lpstr>
      <vt:lpstr>Thème Office</vt:lpstr>
      <vt:lpstr>Office Theme</vt:lpstr>
      <vt:lpstr>Modélisation Prédictive de la Valeur Client dans le Secteur Bancaire</vt:lpstr>
      <vt:lpstr>PowerPoint Presentation</vt:lpstr>
      <vt:lpstr>PowerPoint Presentation</vt:lpstr>
      <vt:lpstr>PowerPoint Presentation</vt:lpstr>
      <vt:lpstr>Organisme d’accueil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Apprentissage par renforcement dans le cadre multi_x0002_agent pour le contrôle des feux de circulation</dc:title>
  <dc:creator>MOHAMED NABIGH</dc:creator>
  <cp:lastModifiedBy>MOHAMED NABIGH</cp:lastModifiedBy>
  <cp:revision>6</cp:revision>
  <dcterms:created xsi:type="dcterms:W3CDTF">2023-06-16T14:26:53Z</dcterms:created>
  <dcterms:modified xsi:type="dcterms:W3CDTF">2024-09-12T08:07:24Z</dcterms:modified>
</cp:coreProperties>
</file>